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2.svg" ContentType="image/svg+xml"/>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8288000" cy="10287000"/>
  <p:notesSz cx="6858000" cy="9144000"/>
  <p:embeddedFontLst>
    <p:embeddedFont>
      <p:font typeface="Roboto Bold" panose="02000000000000000000"/>
      <p:bold r:id="rId21"/>
    </p:embeddedFont>
    <p:embeddedFont>
      <p:font typeface="Roboto" panose="02000000000000000000"/>
      <p:regular r:id="rId22"/>
    </p:embeddedFont>
    <p:embeddedFont>
      <p:font typeface="Canva Sans Bold" panose="020B0803030501040103"/>
      <p:bold r:id="rId23"/>
    </p:embeddedFont>
    <p:embeddedFont>
      <p:font typeface="Canva Sans" panose="020B0503030501040103"/>
      <p:regular r:id="rId24"/>
    </p:embeddedFont>
    <p:embeddedFont>
      <p:font typeface="Roboto Italics" panose="02000000000000000000"/>
      <p:italic r:id="rId25"/>
    </p:embeddedFont>
    <p:embeddedFont>
      <p:font typeface="Calibri" panose="020F050202020403020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19.png"/><Relationship Id="rId2" Type="http://schemas.openxmlformats.org/officeDocument/2006/relationships/image" Target="../media/image1.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image" Target="../media/image3.png"/><Relationship Id="rId7" Type="http://schemas.openxmlformats.org/officeDocument/2006/relationships/image" Target="../media/image3.svg"/><Relationship Id="rId6" Type="http://schemas.openxmlformats.org/officeDocument/2006/relationships/image" Target="../media/image21.png"/><Relationship Id="rId5" Type="http://schemas.openxmlformats.org/officeDocument/2006/relationships/image" Target="../media/image2.svg"/><Relationship Id="rId4" Type="http://schemas.openxmlformats.org/officeDocument/2006/relationships/image" Target="../media/image10.png"/><Relationship Id="rId3" Type="http://schemas.openxmlformats.org/officeDocument/2006/relationships/image" Target="../media/image20.jpeg"/><Relationship Id="rId2" Type="http://schemas.openxmlformats.org/officeDocument/2006/relationships/image" Target="../media/image1.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2.jpeg"/><Relationship Id="rId2" Type="http://schemas.openxmlformats.org/officeDocument/2006/relationships/image" Target="../media/image1.sv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8.jpeg"/><Relationship Id="rId2" Type="http://schemas.openxmlformats.org/officeDocument/2006/relationships/image" Target="../media/image1.sv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 Id="rId3" Type="http://schemas.openxmlformats.org/officeDocument/2006/relationships/image" Target="../media/image5.jpeg"/><Relationship Id="rId2" Type="http://schemas.openxmlformats.org/officeDocument/2006/relationships/image" Target="../media/image1.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6.png"/><Relationship Id="rId4" Type="http://schemas.openxmlformats.org/officeDocument/2006/relationships/image" Target="../media/image3.png"/><Relationship Id="rId3" Type="http://schemas.openxmlformats.org/officeDocument/2006/relationships/image" Target="../media/image7.jpeg"/><Relationship Id="rId2" Type="http://schemas.openxmlformats.org/officeDocument/2006/relationships/image" Target="../media/image1.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1.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1.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png"/><Relationship Id="rId7" Type="http://schemas.openxmlformats.org/officeDocument/2006/relationships/image" Target="../media/image3.png"/><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svg"/><Relationship Id="rId3" Type="http://schemas.openxmlformats.org/officeDocument/2006/relationships/image" Target="../media/image1.png"/><Relationship Id="rId2" Type="http://schemas.openxmlformats.org/officeDocument/2006/relationships/image" Target="../media/image2.sv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3.png"/><Relationship Id="rId4" Type="http://schemas.openxmlformats.org/officeDocument/2006/relationships/image" Target="../media/image15.jpeg"/><Relationship Id="rId3" Type="http://schemas.openxmlformats.org/officeDocument/2006/relationships/image" Target="../media/image17.png"/><Relationship Id="rId2" Type="http://schemas.openxmlformats.org/officeDocument/2006/relationships/image" Target="../media/image1.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04738" flipH="1" flipV="1">
            <a:off x="817994" y="-1785116"/>
            <a:ext cx="10679805" cy="10096701"/>
          </a:xfrm>
          <a:custGeom>
            <a:avLst/>
            <a:gdLst/>
            <a:ahLst/>
            <a:cxnLst/>
            <a:rect l="l" t="t" r="r" b="b"/>
            <a:pathLst>
              <a:path w="10679805" h="10096701">
                <a:moveTo>
                  <a:pt x="10679804" y="10096701"/>
                </a:moveTo>
                <a:lnTo>
                  <a:pt x="0" y="10096701"/>
                </a:lnTo>
                <a:lnTo>
                  <a:pt x="0" y="0"/>
                </a:lnTo>
                <a:lnTo>
                  <a:pt x="10679804" y="0"/>
                </a:lnTo>
                <a:lnTo>
                  <a:pt x="10679804" y="10096701"/>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536700" y="2912583"/>
            <a:ext cx="9242392" cy="692150"/>
          </a:xfrm>
          <a:prstGeom prst="rect">
            <a:avLst/>
          </a:prstGeom>
        </p:spPr>
        <p:txBody>
          <a:bodyPr lIns="0" tIns="0" rIns="0" bIns="0" rtlCol="0" anchor="t">
            <a:spAutoFit/>
          </a:bodyPr>
          <a:lstStyle/>
          <a:p>
            <a:pPr>
              <a:lnSpc>
                <a:spcPts val="5200"/>
              </a:lnSpc>
            </a:pPr>
            <a:r>
              <a:rPr lang="en-US" sz="5000">
                <a:solidFill>
                  <a:srgbClr val="000000"/>
                </a:solidFill>
                <a:latin typeface="Roboto Bold" panose="02000000000000000000"/>
              </a:rPr>
              <a:t>USING MACHINE LEARNING </a:t>
            </a:r>
            <a:endParaRPr lang="en-US" sz="5000">
              <a:solidFill>
                <a:srgbClr val="000000"/>
              </a:solidFill>
              <a:latin typeface="Roboto Bold" panose="02000000000000000000"/>
            </a:endParaRPr>
          </a:p>
        </p:txBody>
      </p:sp>
      <p:sp>
        <p:nvSpPr>
          <p:cNvPr id="4" name="TextBox 4"/>
          <p:cNvSpPr txBox="1"/>
          <p:nvPr/>
        </p:nvSpPr>
        <p:spPr>
          <a:xfrm>
            <a:off x="1536700" y="1834665"/>
            <a:ext cx="10417019" cy="803656"/>
          </a:xfrm>
          <a:prstGeom prst="rect">
            <a:avLst/>
          </a:prstGeom>
        </p:spPr>
        <p:txBody>
          <a:bodyPr lIns="0" tIns="0" rIns="0" bIns="0" rtlCol="0" anchor="t">
            <a:spAutoFit/>
          </a:bodyPr>
          <a:lstStyle/>
          <a:p>
            <a:pPr>
              <a:lnSpc>
                <a:spcPts val="6030"/>
              </a:lnSpc>
            </a:pPr>
            <a:r>
              <a:rPr lang="en-US" sz="5800">
                <a:solidFill>
                  <a:srgbClr val="FFFFFF"/>
                </a:solidFill>
                <a:latin typeface="Roboto Bold" panose="02000000000000000000"/>
              </a:rPr>
              <a:t>SOIL FERTILITY PREDICTION</a:t>
            </a:r>
            <a:endParaRPr lang="en-US" sz="5800">
              <a:solidFill>
                <a:srgbClr val="FFFFFF"/>
              </a:solidFill>
              <a:latin typeface="Roboto Bold" panose="02000000000000000000"/>
            </a:endParaRPr>
          </a:p>
        </p:txBody>
      </p:sp>
      <p:sp>
        <p:nvSpPr>
          <p:cNvPr id="5" name="Freeform 5"/>
          <p:cNvSpPr/>
          <p:nvPr/>
        </p:nvSpPr>
        <p:spPr>
          <a:xfrm rot="-1136070">
            <a:off x="7517512" y="509501"/>
            <a:ext cx="1157208" cy="1517649"/>
          </a:xfrm>
          <a:custGeom>
            <a:avLst/>
            <a:gdLst/>
            <a:ahLst/>
            <a:cxnLst/>
            <a:rect l="l" t="t" r="r" b="b"/>
            <a:pathLst>
              <a:path w="1157208" h="1517649">
                <a:moveTo>
                  <a:pt x="0" y="0"/>
                </a:moveTo>
                <a:lnTo>
                  <a:pt x="1157208" y="0"/>
                </a:lnTo>
                <a:lnTo>
                  <a:pt x="1157208" y="1517649"/>
                </a:lnTo>
                <a:lnTo>
                  <a:pt x="0" y="1517649"/>
                </a:lnTo>
                <a:lnTo>
                  <a:pt x="0" y="0"/>
                </a:lnTo>
                <a:close/>
              </a:path>
            </a:pathLst>
          </a:custGeom>
          <a:blipFill>
            <a:blip r:embed="rId3"/>
            <a:stretch>
              <a:fillRect/>
            </a:stretch>
          </a:blipFill>
        </p:spPr>
      </p:sp>
      <p:sp>
        <p:nvSpPr>
          <p:cNvPr id="6" name="Freeform 6"/>
          <p:cNvSpPr/>
          <p:nvPr/>
        </p:nvSpPr>
        <p:spPr>
          <a:xfrm>
            <a:off x="8096116" y="8776826"/>
            <a:ext cx="1825495" cy="962948"/>
          </a:xfrm>
          <a:custGeom>
            <a:avLst/>
            <a:gdLst/>
            <a:ahLst/>
            <a:cxnLst/>
            <a:rect l="l" t="t" r="r" b="b"/>
            <a:pathLst>
              <a:path w="1825495" h="962948">
                <a:moveTo>
                  <a:pt x="0" y="0"/>
                </a:moveTo>
                <a:lnTo>
                  <a:pt x="1825494" y="0"/>
                </a:lnTo>
                <a:lnTo>
                  <a:pt x="1825494" y="962948"/>
                </a:lnTo>
                <a:lnTo>
                  <a:pt x="0" y="962948"/>
                </a:lnTo>
                <a:lnTo>
                  <a:pt x="0" y="0"/>
                </a:lnTo>
                <a:close/>
              </a:path>
            </a:pathLst>
          </a:custGeom>
          <a:blipFill>
            <a:blip r:embed="rId4"/>
            <a:stretch>
              <a:fillRect/>
            </a:stretch>
          </a:blipFill>
        </p:spPr>
      </p:sp>
      <p:grpSp>
        <p:nvGrpSpPr>
          <p:cNvPr id="7" name="Group 7"/>
          <p:cNvGrpSpPr>
            <a:grpSpLocks noChangeAspect="1"/>
          </p:cNvGrpSpPr>
          <p:nvPr/>
        </p:nvGrpSpPr>
        <p:grpSpPr>
          <a:xfrm rot="0">
            <a:off x="12788237" y="362811"/>
            <a:ext cx="4965842" cy="5523636"/>
            <a:chOff x="687070" y="247650"/>
            <a:chExt cx="11148060" cy="12400280"/>
          </a:xfrm>
        </p:grpSpPr>
        <p:sp>
          <p:nvSpPr>
            <p:cNvPr id="8" name="Freeform 8"/>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5"/>
              <a:stretch>
                <a:fillRect l="-14882" t="-12125" r="-78664" b="2044"/>
              </a:stretch>
            </a:blipFill>
          </p:spPr>
        </p:sp>
      </p:grpSp>
      <p:sp>
        <p:nvSpPr>
          <p:cNvPr id="9" name="TextBox 9"/>
          <p:cNvSpPr txBox="1"/>
          <p:nvPr/>
        </p:nvSpPr>
        <p:spPr>
          <a:xfrm>
            <a:off x="1028700" y="6675417"/>
            <a:ext cx="7387953" cy="2804795"/>
          </a:xfrm>
          <a:prstGeom prst="rect">
            <a:avLst/>
          </a:prstGeom>
        </p:spPr>
        <p:txBody>
          <a:bodyPr lIns="0" tIns="0" rIns="0" bIns="0" rtlCol="0" anchor="t">
            <a:spAutoFit/>
          </a:bodyPr>
          <a:lstStyle/>
          <a:p>
            <a:pPr>
              <a:lnSpc>
                <a:spcPts val="4480"/>
              </a:lnSpc>
            </a:pPr>
            <a:r>
              <a:rPr lang="en-US" sz="3200">
                <a:solidFill>
                  <a:srgbClr val="000000"/>
                </a:solidFill>
                <a:latin typeface="Roboto Bold" panose="02000000000000000000"/>
              </a:rPr>
              <a:t>Submited By : HARSHIT KUMAR SAHU</a:t>
            </a:r>
            <a:endParaRPr lang="en-US" sz="3200">
              <a:solidFill>
                <a:srgbClr val="000000"/>
              </a:solidFill>
              <a:latin typeface="Roboto Bold" panose="02000000000000000000"/>
            </a:endParaRPr>
          </a:p>
          <a:p>
            <a:pPr>
              <a:lnSpc>
                <a:spcPts val="4480"/>
              </a:lnSpc>
            </a:pPr>
            <a:r>
              <a:rPr lang="en-US" sz="3200">
                <a:solidFill>
                  <a:srgbClr val="000000"/>
                </a:solidFill>
                <a:latin typeface="Roboto Bold" panose="02000000000000000000"/>
              </a:rPr>
              <a:t>Class : MCA 4th Semester</a:t>
            </a:r>
            <a:endParaRPr lang="en-US" sz="3200">
              <a:solidFill>
                <a:srgbClr val="000000"/>
              </a:solidFill>
              <a:latin typeface="Roboto Bold" panose="02000000000000000000"/>
            </a:endParaRPr>
          </a:p>
          <a:p>
            <a:pPr>
              <a:lnSpc>
                <a:spcPts val="4480"/>
              </a:lnSpc>
            </a:pPr>
            <a:r>
              <a:rPr lang="en-US" sz="3200">
                <a:solidFill>
                  <a:srgbClr val="000000"/>
                </a:solidFill>
                <a:latin typeface="Roboto Bold" panose="02000000000000000000"/>
              </a:rPr>
              <a:t>Roll No. : 21072123</a:t>
            </a:r>
            <a:endParaRPr lang="en-US" sz="3200">
              <a:solidFill>
                <a:srgbClr val="000000"/>
              </a:solidFill>
              <a:latin typeface="Roboto Bold" panose="02000000000000000000"/>
            </a:endParaRPr>
          </a:p>
          <a:p>
            <a:pPr>
              <a:lnSpc>
                <a:spcPts val="4480"/>
              </a:lnSpc>
            </a:pPr>
            <a:r>
              <a:rPr lang="en-US" sz="3200">
                <a:solidFill>
                  <a:srgbClr val="000000"/>
                </a:solidFill>
                <a:latin typeface="Roboto Bold" panose="02000000000000000000"/>
              </a:rPr>
              <a:t>Enrollment No. : GGV / 21 / 02050</a:t>
            </a:r>
            <a:endParaRPr lang="en-US" sz="3200">
              <a:solidFill>
                <a:srgbClr val="000000"/>
              </a:solidFill>
              <a:latin typeface="Roboto Bold" panose="02000000000000000000"/>
            </a:endParaRPr>
          </a:p>
          <a:p>
            <a:pPr>
              <a:lnSpc>
                <a:spcPts val="4480"/>
              </a:lnSpc>
            </a:pPr>
          </a:p>
        </p:txBody>
      </p:sp>
      <p:sp>
        <p:nvSpPr>
          <p:cNvPr id="10" name="TextBox 10"/>
          <p:cNvSpPr txBox="1"/>
          <p:nvPr/>
        </p:nvSpPr>
        <p:spPr>
          <a:xfrm>
            <a:off x="9523029" y="6675417"/>
            <a:ext cx="8231050" cy="1680845"/>
          </a:xfrm>
          <a:prstGeom prst="rect">
            <a:avLst/>
          </a:prstGeom>
        </p:spPr>
        <p:txBody>
          <a:bodyPr lIns="0" tIns="0" rIns="0" bIns="0" rtlCol="0" anchor="t">
            <a:spAutoFit/>
          </a:bodyPr>
          <a:lstStyle/>
          <a:p>
            <a:pPr>
              <a:lnSpc>
                <a:spcPts val="4480"/>
              </a:lnSpc>
            </a:pPr>
            <a:r>
              <a:rPr lang="en-US" sz="3200">
                <a:solidFill>
                  <a:srgbClr val="000000"/>
                </a:solidFill>
                <a:latin typeface="Roboto Bold" panose="02000000000000000000"/>
              </a:rPr>
              <a:t>Guided By : Dr. AMIT KUMAR CHANDANAN</a:t>
            </a:r>
            <a:endParaRPr lang="en-US" sz="3200">
              <a:solidFill>
                <a:srgbClr val="000000"/>
              </a:solidFill>
              <a:latin typeface="Roboto Bold" panose="02000000000000000000"/>
            </a:endParaRPr>
          </a:p>
          <a:p>
            <a:pPr>
              <a:lnSpc>
                <a:spcPts val="4480"/>
              </a:lnSpc>
            </a:pPr>
            <a:r>
              <a:rPr lang="en-US" sz="3200">
                <a:solidFill>
                  <a:srgbClr val="000000"/>
                </a:solidFill>
                <a:latin typeface="Roboto Bold" panose="02000000000000000000"/>
              </a:rPr>
              <a:t>                     (Associate Professor)</a:t>
            </a:r>
            <a:endParaRPr lang="en-US" sz="3200">
              <a:solidFill>
                <a:srgbClr val="000000"/>
              </a:solidFill>
              <a:latin typeface="Roboto Bold" panose="02000000000000000000"/>
            </a:endParaRPr>
          </a:p>
          <a:p>
            <a:pPr>
              <a:lnSpc>
                <a:spcPts val="4480"/>
              </a:lnSpc>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01802" flipH="1" flipV="1">
            <a:off x="-1283922" y="-4336128"/>
            <a:ext cx="22131774" cy="20923407"/>
          </a:xfrm>
          <a:custGeom>
            <a:avLst/>
            <a:gdLst/>
            <a:ahLst/>
            <a:cxnLst/>
            <a:rect l="l" t="t" r="r" b="b"/>
            <a:pathLst>
              <a:path w="22131774" h="20923407">
                <a:moveTo>
                  <a:pt x="22131774" y="20923407"/>
                </a:moveTo>
                <a:lnTo>
                  <a:pt x="0" y="20923407"/>
                </a:lnTo>
                <a:lnTo>
                  <a:pt x="0" y="0"/>
                </a:lnTo>
                <a:lnTo>
                  <a:pt x="22131774" y="0"/>
                </a:lnTo>
                <a:lnTo>
                  <a:pt x="22131774" y="20923407"/>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7310548" y="1615959"/>
            <a:ext cx="10674363" cy="5933014"/>
            <a:chOff x="0" y="0"/>
            <a:chExt cx="14232485" cy="7910686"/>
          </a:xfrm>
        </p:grpSpPr>
        <p:pic>
          <p:nvPicPr>
            <p:cNvPr id="4" name="Picture 4"/>
            <p:cNvPicPr>
              <a:picLocks noChangeAspect="1"/>
            </p:cNvPicPr>
            <p:nvPr/>
          </p:nvPicPr>
          <p:blipFill>
            <a:blip r:embed="rId3"/>
            <a:srcRect l="109" r="109"/>
            <a:stretch>
              <a:fillRect/>
            </a:stretch>
          </p:blipFill>
          <p:spPr>
            <a:xfrm>
              <a:off x="0" y="0"/>
              <a:ext cx="14232485" cy="7910686"/>
            </a:xfrm>
            <a:prstGeom prst="rect">
              <a:avLst/>
            </a:prstGeom>
          </p:spPr>
        </p:pic>
      </p:grpSp>
      <p:sp>
        <p:nvSpPr>
          <p:cNvPr id="5" name="Freeform 5"/>
          <p:cNvSpPr/>
          <p:nvPr/>
        </p:nvSpPr>
        <p:spPr>
          <a:xfrm>
            <a:off x="6197261" y="441441"/>
            <a:ext cx="2226575" cy="1174518"/>
          </a:xfrm>
          <a:custGeom>
            <a:avLst/>
            <a:gdLst/>
            <a:ahLst/>
            <a:cxnLst/>
            <a:rect l="l" t="t" r="r" b="b"/>
            <a:pathLst>
              <a:path w="2226575" h="1174518">
                <a:moveTo>
                  <a:pt x="0" y="0"/>
                </a:moveTo>
                <a:lnTo>
                  <a:pt x="2226575" y="0"/>
                </a:lnTo>
                <a:lnTo>
                  <a:pt x="2226575" y="1174518"/>
                </a:lnTo>
                <a:lnTo>
                  <a:pt x="0" y="1174518"/>
                </a:lnTo>
                <a:lnTo>
                  <a:pt x="0" y="0"/>
                </a:lnTo>
                <a:close/>
              </a:path>
            </a:pathLst>
          </a:custGeom>
          <a:blipFill>
            <a:blip r:embed="rId4"/>
            <a:stretch>
              <a:fillRect/>
            </a:stretch>
          </a:blipFill>
        </p:spPr>
      </p:sp>
      <p:sp>
        <p:nvSpPr>
          <p:cNvPr id="6" name="TextBox 6"/>
          <p:cNvSpPr txBox="1"/>
          <p:nvPr/>
        </p:nvSpPr>
        <p:spPr>
          <a:xfrm>
            <a:off x="1028700" y="1095375"/>
            <a:ext cx="7698224" cy="4492625"/>
          </a:xfrm>
          <a:prstGeom prst="rect">
            <a:avLst/>
          </a:prstGeom>
        </p:spPr>
        <p:txBody>
          <a:bodyPr lIns="0" tIns="0" rIns="0" bIns="0" rtlCol="0" anchor="t">
            <a:spAutoFit/>
          </a:bodyPr>
          <a:lstStyle/>
          <a:p>
            <a:pPr>
              <a:lnSpc>
                <a:spcPts val="8800"/>
              </a:lnSpc>
            </a:pPr>
            <a:r>
              <a:rPr lang="en-US" sz="8000">
                <a:solidFill>
                  <a:srgbClr val="FFFFFF"/>
                </a:solidFill>
                <a:latin typeface="Roboto Bold" panose="02000000000000000000"/>
              </a:rPr>
              <a:t>WHAT IS MACHINE LEARNING ?</a:t>
            </a:r>
            <a:endParaRPr lang="en-US" sz="8000">
              <a:solidFill>
                <a:srgbClr val="FFFFFF"/>
              </a:solidFill>
              <a:latin typeface="Roboto Bold" panose="02000000000000000000"/>
            </a:endParaRPr>
          </a:p>
          <a:p>
            <a:pPr>
              <a:lnSpc>
                <a:spcPts val="8800"/>
              </a:lnSpc>
            </a:pPr>
          </a:p>
        </p:txBody>
      </p:sp>
      <p:sp>
        <p:nvSpPr>
          <p:cNvPr id="7" name="TextBox 7"/>
          <p:cNvSpPr txBox="1"/>
          <p:nvPr/>
        </p:nvSpPr>
        <p:spPr>
          <a:xfrm>
            <a:off x="555730" y="4646970"/>
            <a:ext cx="6464765" cy="2813685"/>
          </a:xfrm>
          <a:prstGeom prst="rect">
            <a:avLst/>
          </a:prstGeom>
        </p:spPr>
        <p:txBody>
          <a:bodyPr lIns="0" tIns="0" rIns="0" bIns="0" rtlCol="0" anchor="t">
            <a:spAutoFit/>
          </a:bodyPr>
          <a:lstStyle/>
          <a:p>
            <a:pPr algn="just">
              <a:lnSpc>
                <a:spcPts val="3720"/>
              </a:lnSpc>
            </a:pPr>
            <a:r>
              <a:rPr lang="en-US" sz="3000">
                <a:solidFill>
                  <a:srgbClr val="FFFFFF"/>
                </a:solidFill>
                <a:latin typeface="Roboto" panose="02000000000000000000"/>
              </a:rPr>
              <a:t>Machine learning is a part of artificial intelligence where algorithms learn and improve from data instead of explicit programming. It lets computers recognize patterns, predict outcomes, and tackle complex tasks </a:t>
            </a:r>
            <a:endParaRPr lang="en-US" sz="3000">
              <a:solidFill>
                <a:srgbClr val="FFFFFF"/>
              </a:solidFill>
              <a:latin typeface="Roboto" panose="02000000000000000000"/>
            </a:endParaRPr>
          </a:p>
        </p:txBody>
      </p:sp>
      <p:sp>
        <p:nvSpPr>
          <p:cNvPr id="8" name="TextBox 8"/>
          <p:cNvSpPr txBox="1"/>
          <p:nvPr/>
        </p:nvSpPr>
        <p:spPr>
          <a:xfrm>
            <a:off x="555730" y="7520398"/>
            <a:ext cx="16703570" cy="2346960"/>
          </a:xfrm>
          <a:prstGeom prst="rect">
            <a:avLst/>
          </a:prstGeom>
        </p:spPr>
        <p:txBody>
          <a:bodyPr lIns="0" tIns="0" rIns="0" bIns="0" rtlCol="0" anchor="t">
            <a:spAutoFit/>
          </a:bodyPr>
          <a:lstStyle/>
          <a:p>
            <a:pPr algn="just">
              <a:lnSpc>
                <a:spcPts val="3720"/>
              </a:lnSpc>
            </a:pPr>
            <a:r>
              <a:rPr lang="en-US" sz="3000">
                <a:solidFill>
                  <a:srgbClr val="FFFFFF"/>
                </a:solidFill>
                <a:latin typeface="Roboto" panose="02000000000000000000"/>
              </a:rPr>
              <a:t> by adapting to new information. This aids fields like healthcare, finance, and automation by uncovering insights and building predictive models from large datasets. The algorithms continuously enhance accuracy, making machine learning valuable for decision-making across industries.</a:t>
            </a:r>
            <a:endParaRPr lang="en-US" sz="3000">
              <a:solidFill>
                <a:srgbClr val="FFFFFF"/>
              </a:solidFill>
              <a:latin typeface="Roboto" panose="02000000000000000000"/>
            </a:endParaRPr>
          </a:p>
          <a:p>
            <a:pPr algn="just">
              <a:lnSpc>
                <a:spcPts val="3720"/>
              </a:lnSpc>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12244213" y="-3277312"/>
            <a:ext cx="7127636" cy="6738476"/>
          </a:xfrm>
          <a:custGeom>
            <a:avLst/>
            <a:gdLst/>
            <a:ahLst/>
            <a:cxnLst/>
            <a:rect l="l" t="t" r="r" b="b"/>
            <a:pathLst>
              <a:path w="7127636" h="6738476">
                <a:moveTo>
                  <a:pt x="0" y="0"/>
                </a:moveTo>
                <a:lnTo>
                  <a:pt x="7127636" y="0"/>
                </a:lnTo>
                <a:lnTo>
                  <a:pt x="7127636" y="6738476"/>
                </a:lnTo>
                <a:lnTo>
                  <a:pt x="0" y="67384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a:grpSpLocks noChangeAspect="1"/>
          </p:cNvGrpSpPr>
          <p:nvPr/>
        </p:nvGrpSpPr>
        <p:grpSpPr>
          <a:xfrm rot="0">
            <a:off x="8175528" y="1028700"/>
            <a:ext cx="8034006" cy="8229600"/>
            <a:chOff x="0" y="0"/>
            <a:chExt cx="2086610" cy="2137410"/>
          </a:xfrm>
        </p:grpSpPr>
        <p:sp>
          <p:nvSpPr>
            <p:cNvPr id="4" name="Freeform 4"/>
            <p:cNvSpPr/>
            <p:nvPr/>
          </p:nvSpPr>
          <p:spPr>
            <a:xfrm>
              <a:off x="2540" y="-2540"/>
              <a:ext cx="2087880" cy="2139950"/>
            </a:xfrm>
            <a:custGeom>
              <a:avLst/>
              <a:gdLst/>
              <a:ahLst/>
              <a:cxnLst/>
              <a:rect l="l" t="t" r="r" b="b"/>
              <a:pathLst>
                <a:path w="2087880" h="213995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3"/>
              <a:stretch>
                <a:fillRect l="-25655" r="-40694"/>
              </a:stretch>
            </a:blipFill>
          </p:spPr>
        </p:sp>
      </p:grpSp>
      <p:sp>
        <p:nvSpPr>
          <p:cNvPr id="5" name="Freeform 5"/>
          <p:cNvSpPr/>
          <p:nvPr/>
        </p:nvSpPr>
        <p:spPr>
          <a:xfrm rot="1314369" flipH="1" flipV="1">
            <a:off x="1038455" y="5915003"/>
            <a:ext cx="6101315" cy="3682976"/>
          </a:xfrm>
          <a:custGeom>
            <a:avLst/>
            <a:gdLst/>
            <a:ahLst/>
            <a:cxnLst/>
            <a:rect l="l" t="t" r="r" b="b"/>
            <a:pathLst>
              <a:path w="6101315" h="3682976">
                <a:moveTo>
                  <a:pt x="6101316" y="3682976"/>
                </a:moveTo>
                <a:lnTo>
                  <a:pt x="0" y="3682976"/>
                </a:lnTo>
                <a:lnTo>
                  <a:pt x="0" y="0"/>
                </a:lnTo>
                <a:lnTo>
                  <a:pt x="6101316" y="0"/>
                </a:lnTo>
                <a:lnTo>
                  <a:pt x="6101316" y="3682976"/>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rot="0">
            <a:off x="1666443" y="7129827"/>
            <a:ext cx="5230224" cy="872490"/>
            <a:chOff x="0" y="0"/>
            <a:chExt cx="6973632" cy="1163321"/>
          </a:xfrm>
        </p:grpSpPr>
        <p:sp>
          <p:nvSpPr>
            <p:cNvPr id="7" name="Freeform 7"/>
            <p:cNvSpPr/>
            <p:nvPr/>
          </p:nvSpPr>
          <p:spPr>
            <a:xfrm>
              <a:off x="0" y="142263"/>
              <a:ext cx="653745" cy="279328"/>
            </a:xfrm>
            <a:custGeom>
              <a:avLst/>
              <a:gdLst/>
              <a:ahLst/>
              <a:cxnLst/>
              <a:rect l="l" t="t" r="r" b="b"/>
              <a:pathLst>
                <a:path w="653745" h="279328">
                  <a:moveTo>
                    <a:pt x="0" y="0"/>
                  </a:moveTo>
                  <a:lnTo>
                    <a:pt x="653745" y="0"/>
                  </a:lnTo>
                  <a:lnTo>
                    <a:pt x="653745" y="279328"/>
                  </a:lnTo>
                  <a:lnTo>
                    <a:pt x="0" y="279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0" y="836717"/>
              <a:ext cx="653745" cy="279328"/>
            </a:xfrm>
            <a:custGeom>
              <a:avLst/>
              <a:gdLst/>
              <a:ahLst/>
              <a:cxnLst/>
              <a:rect l="l" t="t" r="r" b="b"/>
              <a:pathLst>
                <a:path w="653745" h="279328">
                  <a:moveTo>
                    <a:pt x="0" y="0"/>
                  </a:moveTo>
                  <a:lnTo>
                    <a:pt x="653745" y="0"/>
                  </a:lnTo>
                  <a:lnTo>
                    <a:pt x="653745" y="279328"/>
                  </a:lnTo>
                  <a:lnTo>
                    <a:pt x="0" y="279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647807" y="71131"/>
              <a:ext cx="653745" cy="279328"/>
            </a:xfrm>
            <a:custGeom>
              <a:avLst/>
              <a:gdLst/>
              <a:ahLst/>
              <a:cxnLst/>
              <a:rect l="l" t="t" r="r" b="b"/>
              <a:pathLst>
                <a:path w="653745" h="279328">
                  <a:moveTo>
                    <a:pt x="0" y="0"/>
                  </a:moveTo>
                  <a:lnTo>
                    <a:pt x="653745" y="0"/>
                  </a:lnTo>
                  <a:lnTo>
                    <a:pt x="653745" y="279328"/>
                  </a:lnTo>
                  <a:lnTo>
                    <a:pt x="0" y="279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3647807" y="765586"/>
              <a:ext cx="653745" cy="279328"/>
            </a:xfrm>
            <a:custGeom>
              <a:avLst/>
              <a:gdLst/>
              <a:ahLst/>
              <a:cxnLst/>
              <a:rect l="l" t="t" r="r" b="b"/>
              <a:pathLst>
                <a:path w="653745" h="279328">
                  <a:moveTo>
                    <a:pt x="0" y="0"/>
                  </a:moveTo>
                  <a:lnTo>
                    <a:pt x="653745" y="0"/>
                  </a:lnTo>
                  <a:lnTo>
                    <a:pt x="653745" y="279327"/>
                  </a:lnTo>
                  <a:lnTo>
                    <a:pt x="0" y="2793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745442" y="42556"/>
              <a:ext cx="2585675" cy="426310"/>
            </a:xfrm>
            <a:prstGeom prst="rect">
              <a:avLst/>
            </a:prstGeom>
          </p:spPr>
          <p:txBody>
            <a:bodyPr lIns="0" tIns="0" rIns="0" bIns="0" rtlCol="0" anchor="t">
              <a:spAutoFit/>
            </a:bodyPr>
            <a:lstStyle/>
            <a:p>
              <a:pPr>
                <a:lnSpc>
                  <a:spcPts val="2600"/>
                </a:lnSpc>
              </a:pPr>
              <a:r>
                <a:rPr lang="en-US" sz="2000">
                  <a:solidFill>
                    <a:srgbClr val="FFFFFF"/>
                  </a:solidFill>
                  <a:latin typeface="Roboto Bold" panose="02000000000000000000"/>
                </a:rPr>
                <a:t>Best Quality</a:t>
              </a:r>
              <a:endParaRPr lang="en-US" sz="2000">
                <a:solidFill>
                  <a:srgbClr val="FFFFFF"/>
                </a:solidFill>
                <a:latin typeface="Roboto Bold" panose="02000000000000000000"/>
              </a:endParaRPr>
            </a:p>
          </p:txBody>
        </p:sp>
        <p:sp>
          <p:nvSpPr>
            <p:cNvPr id="12" name="TextBox 12"/>
            <p:cNvSpPr txBox="1"/>
            <p:nvPr/>
          </p:nvSpPr>
          <p:spPr>
            <a:xfrm>
              <a:off x="4393249" y="-28575"/>
              <a:ext cx="2580383" cy="426310"/>
            </a:xfrm>
            <a:prstGeom prst="rect">
              <a:avLst/>
            </a:prstGeom>
          </p:spPr>
          <p:txBody>
            <a:bodyPr lIns="0" tIns="0" rIns="0" bIns="0" rtlCol="0" anchor="t">
              <a:spAutoFit/>
            </a:bodyPr>
            <a:lstStyle/>
            <a:p>
              <a:pPr>
                <a:lnSpc>
                  <a:spcPts val="2600"/>
                </a:lnSpc>
              </a:pPr>
              <a:r>
                <a:rPr lang="en-US" sz="2000">
                  <a:solidFill>
                    <a:srgbClr val="FFFFFF"/>
                  </a:solidFill>
                  <a:latin typeface="Roboto Bold" panose="02000000000000000000"/>
                </a:rPr>
                <a:t>Good Seeds</a:t>
              </a:r>
              <a:endParaRPr lang="en-US" sz="2000">
                <a:solidFill>
                  <a:srgbClr val="FFFFFF"/>
                </a:solidFill>
                <a:latin typeface="Roboto Bold" panose="02000000000000000000"/>
              </a:endParaRPr>
            </a:p>
          </p:txBody>
        </p:sp>
        <p:sp>
          <p:nvSpPr>
            <p:cNvPr id="13" name="TextBox 13"/>
            <p:cNvSpPr txBox="1"/>
            <p:nvPr/>
          </p:nvSpPr>
          <p:spPr>
            <a:xfrm>
              <a:off x="745442" y="737011"/>
              <a:ext cx="2585675" cy="426310"/>
            </a:xfrm>
            <a:prstGeom prst="rect">
              <a:avLst/>
            </a:prstGeom>
          </p:spPr>
          <p:txBody>
            <a:bodyPr lIns="0" tIns="0" rIns="0" bIns="0" rtlCol="0" anchor="t">
              <a:spAutoFit/>
            </a:bodyPr>
            <a:lstStyle/>
            <a:p>
              <a:pPr>
                <a:lnSpc>
                  <a:spcPts val="2600"/>
                </a:lnSpc>
              </a:pPr>
              <a:r>
                <a:rPr lang="en-US" sz="2000">
                  <a:solidFill>
                    <a:srgbClr val="FFFFFF"/>
                  </a:solidFill>
                  <a:latin typeface="Roboto Bold" panose="02000000000000000000"/>
                </a:rPr>
                <a:t>Fertile Land</a:t>
              </a:r>
              <a:endParaRPr lang="en-US" sz="2000">
                <a:solidFill>
                  <a:srgbClr val="FFFFFF"/>
                </a:solidFill>
                <a:latin typeface="Roboto Bold" panose="02000000000000000000"/>
              </a:endParaRPr>
            </a:p>
          </p:txBody>
        </p:sp>
        <p:sp>
          <p:nvSpPr>
            <p:cNvPr id="14" name="TextBox 14"/>
            <p:cNvSpPr txBox="1"/>
            <p:nvPr/>
          </p:nvSpPr>
          <p:spPr>
            <a:xfrm>
              <a:off x="4393249" y="665879"/>
              <a:ext cx="2580383" cy="426310"/>
            </a:xfrm>
            <a:prstGeom prst="rect">
              <a:avLst/>
            </a:prstGeom>
          </p:spPr>
          <p:txBody>
            <a:bodyPr lIns="0" tIns="0" rIns="0" bIns="0" rtlCol="0" anchor="t">
              <a:spAutoFit/>
            </a:bodyPr>
            <a:lstStyle/>
            <a:p>
              <a:pPr>
                <a:lnSpc>
                  <a:spcPts val="2600"/>
                </a:lnSpc>
              </a:pPr>
              <a:r>
                <a:rPr lang="en-US" sz="2000">
                  <a:solidFill>
                    <a:srgbClr val="FFFFFF"/>
                  </a:solidFill>
                  <a:latin typeface="Roboto Bold" panose="02000000000000000000"/>
                </a:rPr>
                <a:t>Good Product</a:t>
              </a:r>
              <a:endParaRPr lang="en-US" sz="2000">
                <a:solidFill>
                  <a:srgbClr val="FFFFFF"/>
                </a:solidFill>
                <a:latin typeface="Roboto Bold" panose="02000000000000000000"/>
              </a:endParaRPr>
            </a:p>
          </p:txBody>
        </p:sp>
      </p:grpSp>
      <p:grpSp>
        <p:nvGrpSpPr>
          <p:cNvPr id="15" name="Group 15"/>
          <p:cNvGrpSpPr/>
          <p:nvPr/>
        </p:nvGrpSpPr>
        <p:grpSpPr>
          <a:xfrm rot="0">
            <a:off x="11895038" y="7254299"/>
            <a:ext cx="5364262" cy="1447800"/>
            <a:chOff x="0" y="0"/>
            <a:chExt cx="1412810" cy="381314"/>
          </a:xfrm>
        </p:grpSpPr>
        <p:sp>
          <p:nvSpPr>
            <p:cNvPr id="16" name="Freeform 16"/>
            <p:cNvSpPr/>
            <p:nvPr/>
          </p:nvSpPr>
          <p:spPr>
            <a:xfrm>
              <a:off x="0" y="0"/>
              <a:ext cx="1412810" cy="381314"/>
            </a:xfrm>
            <a:custGeom>
              <a:avLst/>
              <a:gdLst/>
              <a:ahLst/>
              <a:cxnLst/>
              <a:rect l="l" t="t" r="r" b="b"/>
              <a:pathLst>
                <a:path w="1412810" h="381314">
                  <a:moveTo>
                    <a:pt x="0" y="0"/>
                  </a:moveTo>
                  <a:lnTo>
                    <a:pt x="1412810" y="0"/>
                  </a:lnTo>
                  <a:lnTo>
                    <a:pt x="1412810" y="381314"/>
                  </a:lnTo>
                  <a:lnTo>
                    <a:pt x="0" y="381314"/>
                  </a:lnTo>
                  <a:close/>
                </a:path>
              </a:pathLst>
            </a:custGeom>
            <a:solidFill>
              <a:srgbClr val="FFFFFF"/>
            </a:solidFill>
          </p:spPr>
        </p:sp>
        <p:sp>
          <p:nvSpPr>
            <p:cNvPr id="17" name="TextBox 17"/>
            <p:cNvSpPr txBox="1"/>
            <p:nvPr/>
          </p:nvSpPr>
          <p:spPr>
            <a:xfrm>
              <a:off x="0" y="-19050"/>
              <a:ext cx="812800" cy="831850"/>
            </a:xfrm>
            <a:prstGeom prst="rect">
              <a:avLst/>
            </a:prstGeom>
          </p:spPr>
          <p:txBody>
            <a:bodyPr lIns="50800" tIns="50800" rIns="50800" bIns="50800" rtlCol="0" anchor="ctr"/>
            <a:lstStyle/>
            <a:p>
              <a:pPr algn="ctr">
                <a:lnSpc>
                  <a:spcPts val="3100"/>
                </a:lnSpc>
              </a:pPr>
            </a:p>
          </p:txBody>
        </p:sp>
      </p:grpSp>
      <p:sp>
        <p:nvSpPr>
          <p:cNvPr id="18" name="Freeform 18"/>
          <p:cNvSpPr/>
          <p:nvPr/>
        </p:nvSpPr>
        <p:spPr>
          <a:xfrm>
            <a:off x="3368808" y="6195193"/>
            <a:ext cx="1825495" cy="962948"/>
          </a:xfrm>
          <a:custGeom>
            <a:avLst/>
            <a:gdLst/>
            <a:ahLst/>
            <a:cxnLst/>
            <a:rect l="l" t="t" r="r" b="b"/>
            <a:pathLst>
              <a:path w="1825495" h="962948">
                <a:moveTo>
                  <a:pt x="0" y="0"/>
                </a:moveTo>
                <a:lnTo>
                  <a:pt x="1825495" y="0"/>
                </a:lnTo>
                <a:lnTo>
                  <a:pt x="1825495" y="962949"/>
                </a:lnTo>
                <a:lnTo>
                  <a:pt x="0" y="962949"/>
                </a:lnTo>
                <a:lnTo>
                  <a:pt x="0" y="0"/>
                </a:lnTo>
                <a:close/>
              </a:path>
            </a:pathLst>
          </a:custGeom>
          <a:blipFill>
            <a:blip r:embed="rId8"/>
            <a:stretch>
              <a:fillRect/>
            </a:stretch>
          </a:blipFill>
        </p:spPr>
      </p:sp>
      <p:sp>
        <p:nvSpPr>
          <p:cNvPr id="19" name="Freeform 19"/>
          <p:cNvSpPr/>
          <p:nvPr/>
        </p:nvSpPr>
        <p:spPr>
          <a:xfrm>
            <a:off x="15994896" y="5885668"/>
            <a:ext cx="1613945" cy="2116649"/>
          </a:xfrm>
          <a:custGeom>
            <a:avLst/>
            <a:gdLst/>
            <a:ahLst/>
            <a:cxnLst/>
            <a:rect l="l" t="t" r="r" b="b"/>
            <a:pathLst>
              <a:path w="1613945" h="2116649">
                <a:moveTo>
                  <a:pt x="0" y="0"/>
                </a:moveTo>
                <a:lnTo>
                  <a:pt x="1613945" y="0"/>
                </a:lnTo>
                <a:lnTo>
                  <a:pt x="1613945" y="2116649"/>
                </a:lnTo>
                <a:lnTo>
                  <a:pt x="0" y="2116649"/>
                </a:lnTo>
                <a:lnTo>
                  <a:pt x="0" y="0"/>
                </a:lnTo>
                <a:close/>
              </a:path>
            </a:pathLst>
          </a:custGeom>
          <a:blipFill>
            <a:blip r:embed="rId9"/>
            <a:stretch>
              <a:fillRect/>
            </a:stretch>
          </a:blipFill>
        </p:spPr>
      </p:sp>
      <p:sp>
        <p:nvSpPr>
          <p:cNvPr id="20" name="TextBox 20"/>
          <p:cNvSpPr txBox="1"/>
          <p:nvPr/>
        </p:nvSpPr>
        <p:spPr>
          <a:xfrm>
            <a:off x="12192531" y="7492909"/>
            <a:ext cx="3615500" cy="953770"/>
          </a:xfrm>
          <a:prstGeom prst="rect">
            <a:avLst/>
          </a:prstGeom>
        </p:spPr>
        <p:txBody>
          <a:bodyPr lIns="0" tIns="0" rIns="0" bIns="0" rtlCol="0" anchor="t">
            <a:spAutoFit/>
          </a:bodyPr>
          <a:lstStyle/>
          <a:p>
            <a:pPr>
              <a:lnSpc>
                <a:spcPts val="2480"/>
              </a:lnSpc>
            </a:pPr>
            <a:r>
              <a:rPr lang="en-IN" altLang="en-US" sz="2000">
                <a:solidFill>
                  <a:srgbClr val="000000"/>
                </a:solidFill>
                <a:latin typeface="Roboto Italics" panose="02000000000000000000"/>
              </a:rPr>
              <a:t>A</a:t>
            </a:r>
            <a:r>
              <a:rPr lang="en-US" sz="2000">
                <a:solidFill>
                  <a:srgbClr val="000000"/>
                </a:solidFill>
                <a:latin typeface="Roboto Italics" panose="02000000000000000000"/>
              </a:rPr>
              <a:t>LL OF THE CLASSIFICATION MODEL PERFORMED WELL WITH DATASET</a:t>
            </a:r>
            <a:endParaRPr lang="en-US" sz="2000">
              <a:solidFill>
                <a:srgbClr val="000000"/>
              </a:solidFill>
              <a:latin typeface="Roboto Italics" panose="02000000000000000000"/>
            </a:endParaRPr>
          </a:p>
        </p:txBody>
      </p:sp>
      <p:sp>
        <p:nvSpPr>
          <p:cNvPr id="21" name="TextBox 21"/>
          <p:cNvSpPr txBox="1"/>
          <p:nvPr/>
        </p:nvSpPr>
        <p:spPr>
          <a:xfrm>
            <a:off x="1028700" y="3335003"/>
            <a:ext cx="7486863" cy="3180080"/>
          </a:xfrm>
          <a:prstGeom prst="rect">
            <a:avLst/>
          </a:prstGeom>
        </p:spPr>
        <p:txBody>
          <a:bodyPr lIns="0" tIns="0" rIns="0" bIns="0" rtlCol="0" anchor="t">
            <a:spAutoFit/>
          </a:bodyPr>
          <a:lstStyle/>
          <a:p>
            <a:pPr>
              <a:lnSpc>
                <a:spcPts val="3100"/>
              </a:lnSpc>
            </a:pPr>
            <a:r>
              <a:rPr lang="en-US" sz="2500">
                <a:solidFill>
                  <a:srgbClr val="000000"/>
                </a:solidFill>
                <a:latin typeface="Roboto Bold" panose="02000000000000000000"/>
              </a:rPr>
              <a:t>L</a:t>
            </a:r>
            <a:r>
              <a:rPr lang="en-IN" altLang="en-US" sz="2500">
                <a:solidFill>
                  <a:srgbClr val="000000"/>
                </a:solidFill>
                <a:latin typeface="Roboto Bold" panose="02000000000000000000"/>
              </a:rPr>
              <a:t>ogistic</a:t>
            </a:r>
            <a:r>
              <a:rPr lang="en-US" sz="2500">
                <a:solidFill>
                  <a:srgbClr val="000000"/>
                </a:solidFill>
                <a:latin typeface="Roboto Bold" panose="02000000000000000000"/>
              </a:rPr>
              <a:t> Regression</a:t>
            </a:r>
            <a:endParaRPr lang="en-US" sz="2500">
              <a:solidFill>
                <a:srgbClr val="000000"/>
              </a:solidFill>
              <a:latin typeface="Roboto Bold" panose="02000000000000000000"/>
            </a:endParaRPr>
          </a:p>
          <a:p>
            <a:pPr>
              <a:lnSpc>
                <a:spcPts val="3100"/>
              </a:lnSpc>
            </a:pPr>
            <a:r>
              <a:rPr lang="en-US" sz="2500">
                <a:solidFill>
                  <a:srgbClr val="000000"/>
                </a:solidFill>
                <a:latin typeface="Roboto Bold" panose="02000000000000000000"/>
              </a:rPr>
              <a:t>Random Forest</a:t>
            </a:r>
            <a:endParaRPr lang="en-US" sz="2500">
              <a:solidFill>
                <a:srgbClr val="000000"/>
              </a:solidFill>
              <a:latin typeface="Roboto Bold" panose="02000000000000000000"/>
            </a:endParaRPr>
          </a:p>
          <a:p>
            <a:pPr>
              <a:lnSpc>
                <a:spcPts val="3100"/>
              </a:lnSpc>
            </a:pPr>
            <a:r>
              <a:rPr lang="en-US" sz="2500">
                <a:solidFill>
                  <a:srgbClr val="000000"/>
                </a:solidFill>
                <a:latin typeface="Roboto Bold" panose="02000000000000000000"/>
              </a:rPr>
              <a:t>K-Nearest Neighbour</a:t>
            </a:r>
            <a:endParaRPr lang="en-US" sz="2500">
              <a:solidFill>
                <a:srgbClr val="000000"/>
              </a:solidFill>
              <a:latin typeface="Roboto Bold" panose="02000000000000000000"/>
            </a:endParaRPr>
          </a:p>
          <a:p>
            <a:pPr>
              <a:lnSpc>
                <a:spcPts val="3100"/>
              </a:lnSpc>
            </a:pPr>
            <a:r>
              <a:rPr lang="en-US" sz="2500">
                <a:solidFill>
                  <a:srgbClr val="000000"/>
                </a:solidFill>
                <a:latin typeface="Roboto Bold" panose="02000000000000000000"/>
              </a:rPr>
              <a:t>Decision Tree</a:t>
            </a:r>
            <a:endParaRPr lang="en-US" sz="2500">
              <a:solidFill>
                <a:srgbClr val="000000"/>
              </a:solidFill>
              <a:latin typeface="Roboto Bold" panose="02000000000000000000"/>
            </a:endParaRPr>
          </a:p>
          <a:p>
            <a:pPr>
              <a:lnSpc>
                <a:spcPts val="3100"/>
              </a:lnSpc>
            </a:pPr>
            <a:r>
              <a:rPr lang="en-US" sz="2500">
                <a:solidFill>
                  <a:srgbClr val="000000"/>
                </a:solidFill>
                <a:latin typeface="Roboto Bold" panose="02000000000000000000"/>
              </a:rPr>
              <a:t>Artificial Neural Network</a:t>
            </a:r>
            <a:endParaRPr lang="en-US" sz="2500">
              <a:solidFill>
                <a:srgbClr val="000000"/>
              </a:solidFill>
              <a:latin typeface="Roboto Bold" panose="02000000000000000000"/>
            </a:endParaRPr>
          </a:p>
          <a:p>
            <a:pPr>
              <a:lnSpc>
                <a:spcPts val="3100"/>
              </a:lnSpc>
            </a:pPr>
            <a:r>
              <a:rPr lang="en-US" sz="2500">
                <a:solidFill>
                  <a:srgbClr val="000000"/>
                </a:solidFill>
                <a:latin typeface="Roboto Bold" panose="02000000000000000000"/>
              </a:rPr>
              <a:t>SVM (Support Vector Machine)</a:t>
            </a:r>
            <a:endParaRPr lang="en-US" sz="2500">
              <a:solidFill>
                <a:srgbClr val="000000"/>
              </a:solidFill>
              <a:latin typeface="Roboto Bold" panose="02000000000000000000"/>
            </a:endParaRPr>
          </a:p>
          <a:p>
            <a:pPr>
              <a:lnSpc>
                <a:spcPts val="3100"/>
              </a:lnSpc>
            </a:pPr>
            <a:r>
              <a:rPr lang="en-US" sz="2500">
                <a:solidFill>
                  <a:srgbClr val="000000"/>
                </a:solidFill>
                <a:latin typeface="Roboto Bold" panose="02000000000000000000"/>
              </a:rPr>
              <a:t>XG Boost</a:t>
            </a:r>
            <a:endParaRPr lang="en-US" sz="2500">
              <a:solidFill>
                <a:srgbClr val="000000"/>
              </a:solidFill>
              <a:latin typeface="Roboto Bold" panose="02000000000000000000"/>
            </a:endParaRPr>
          </a:p>
          <a:p>
            <a:pPr>
              <a:lnSpc>
                <a:spcPts val="3100"/>
              </a:lnSpc>
            </a:pPr>
          </a:p>
        </p:txBody>
      </p:sp>
      <p:sp>
        <p:nvSpPr>
          <p:cNvPr id="22" name="TextBox 22"/>
          <p:cNvSpPr txBox="1"/>
          <p:nvPr/>
        </p:nvSpPr>
        <p:spPr>
          <a:xfrm>
            <a:off x="1028700" y="665313"/>
            <a:ext cx="8115300" cy="3378200"/>
          </a:xfrm>
          <a:prstGeom prst="rect">
            <a:avLst/>
          </a:prstGeom>
        </p:spPr>
        <p:txBody>
          <a:bodyPr lIns="0" tIns="0" rIns="0" bIns="0" rtlCol="0" anchor="t">
            <a:spAutoFit/>
          </a:bodyPr>
          <a:lstStyle/>
          <a:p>
            <a:pPr>
              <a:lnSpc>
                <a:spcPts val="8800"/>
              </a:lnSpc>
            </a:pPr>
            <a:r>
              <a:rPr lang="en-US" sz="8000">
                <a:solidFill>
                  <a:srgbClr val="000000"/>
                </a:solidFill>
                <a:latin typeface="Roboto Bold" panose="02000000000000000000"/>
              </a:rPr>
              <a:t>CLASSIFICATION MODELS USED</a:t>
            </a:r>
            <a:endParaRPr lang="en-US" sz="8000">
              <a:solidFill>
                <a:srgbClr val="000000"/>
              </a:solidFill>
              <a:latin typeface="Roboto Bold" panose="02000000000000000000"/>
            </a:endParaRPr>
          </a:p>
          <a:p>
            <a:pPr>
              <a:lnSpc>
                <a:spcPts val="8800"/>
              </a:lnSpc>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68400" y="1019407"/>
            <a:ext cx="2226575" cy="1174518"/>
          </a:xfrm>
          <a:custGeom>
            <a:avLst/>
            <a:gdLst/>
            <a:ahLst/>
            <a:cxnLst/>
            <a:rect l="l" t="t" r="r" b="b"/>
            <a:pathLst>
              <a:path w="2226575" h="1174518">
                <a:moveTo>
                  <a:pt x="0" y="0"/>
                </a:moveTo>
                <a:lnTo>
                  <a:pt x="2226575" y="0"/>
                </a:lnTo>
                <a:lnTo>
                  <a:pt x="2226575" y="1174518"/>
                </a:lnTo>
                <a:lnTo>
                  <a:pt x="0" y="1174518"/>
                </a:lnTo>
                <a:lnTo>
                  <a:pt x="0" y="0"/>
                </a:lnTo>
                <a:close/>
              </a:path>
            </a:pathLst>
          </a:custGeom>
          <a:blipFill>
            <a:blip r:embed="rId1"/>
            <a:stretch>
              <a:fillRect/>
            </a:stretch>
          </a:blipFill>
        </p:spPr>
      </p:sp>
      <p:graphicFrame>
        <p:nvGraphicFramePr>
          <p:cNvPr id="3" name="Table 3"/>
          <p:cNvGraphicFramePr>
            <a:graphicFrameLocks noGrp="1"/>
          </p:cNvGraphicFramePr>
          <p:nvPr/>
        </p:nvGraphicFramePr>
        <p:xfrm>
          <a:off x="1200693" y="2472230"/>
          <a:ext cx="16058608" cy="7371325"/>
        </p:xfrm>
        <a:graphic>
          <a:graphicData uri="http://schemas.openxmlformats.org/drawingml/2006/table">
            <a:tbl>
              <a:tblPr/>
              <a:tblGrid>
                <a:gridCol w="3228250"/>
                <a:gridCol w="3228250"/>
                <a:gridCol w="4812923"/>
                <a:gridCol w="4789185"/>
              </a:tblGrid>
              <a:tr h="1193710">
                <a:tc>
                  <a:txBody>
                    <a:bodyPr rtlCol="0"/>
                    <a:lstStyle/>
                    <a:p>
                      <a:pPr algn="l">
                        <a:lnSpc>
                          <a:spcPts val="3500"/>
                        </a:lnSpc>
                        <a:defRPr/>
                      </a:pPr>
                      <a:r>
                        <a:rPr lang="en-US" sz="2500">
                          <a:solidFill>
                            <a:srgbClr val="FFFFFF"/>
                          </a:solidFill>
                          <a:latin typeface="Roboto Bold" panose="02000000000000000000"/>
                        </a:rPr>
                        <a:t>ML MODELS</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0B714"/>
                    </a:solidFill>
                  </a:tcPr>
                </a:tc>
                <a:tc>
                  <a:txBody>
                    <a:bodyPr rtlCol="0"/>
                    <a:lstStyle/>
                    <a:p>
                      <a:pPr algn="l">
                        <a:lnSpc>
                          <a:spcPts val="3500"/>
                        </a:lnSpc>
                        <a:defRPr/>
                      </a:pPr>
                      <a:r>
                        <a:rPr lang="en-US" sz="2500">
                          <a:solidFill>
                            <a:srgbClr val="FFFFFF"/>
                          </a:solidFill>
                          <a:latin typeface="Roboto Bold" panose="02000000000000000000"/>
                        </a:rPr>
                        <a:t>ACCURACY </a:t>
                      </a:r>
                      <a:endParaRPr lang="en-US" sz="1100"/>
                    </a:p>
                    <a:p>
                      <a:pPr>
                        <a:lnSpc>
                          <a:spcPts val="3500"/>
                        </a:lnSpc>
                      </a:pPr>
                      <a:r>
                        <a:rPr lang="en-US" sz="2500">
                          <a:solidFill>
                            <a:srgbClr val="FFFFFF"/>
                          </a:solidFill>
                          <a:latin typeface="Roboto Bold" panose="02000000000000000000"/>
                        </a:rPr>
                        <a:t>%NORMAL DATA</a:t>
                      </a:r>
                      <a:endParaRPr lang="en-US" sz="2500">
                        <a:solidFill>
                          <a:srgbClr val="FFFFFF"/>
                        </a:solidFill>
                        <a:latin typeface="Roboto Bold" panose="02000000000000000000"/>
                      </a:endParaRPr>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0B714"/>
                    </a:solidFill>
                  </a:tcPr>
                </a:tc>
                <a:tc>
                  <a:txBody>
                    <a:bodyPr rtlCol="0"/>
                    <a:lstStyle/>
                    <a:p>
                      <a:pPr algn="l">
                        <a:lnSpc>
                          <a:spcPts val="3500"/>
                        </a:lnSpc>
                        <a:defRPr/>
                      </a:pPr>
                      <a:r>
                        <a:rPr lang="en-US" sz="2500">
                          <a:solidFill>
                            <a:srgbClr val="FFFFFF"/>
                          </a:solidFill>
                          <a:latin typeface="Roboto Bold" panose="02000000000000000000"/>
                        </a:rPr>
                        <a:t> ACCURACY </a:t>
                      </a:r>
                      <a:endParaRPr lang="en-US" sz="1100"/>
                    </a:p>
                    <a:p>
                      <a:pPr>
                        <a:lnSpc>
                          <a:spcPts val="3500"/>
                        </a:lnSpc>
                      </a:pPr>
                      <a:r>
                        <a:rPr lang="en-US" sz="2500">
                          <a:solidFill>
                            <a:srgbClr val="FFFFFF"/>
                          </a:solidFill>
                          <a:latin typeface="Roboto Bold" panose="02000000000000000000"/>
                        </a:rPr>
                        <a:t>%UNDERSAMPELING </a:t>
                      </a:r>
                      <a:endParaRPr lang="en-US" sz="2500">
                        <a:solidFill>
                          <a:srgbClr val="FFFFFF"/>
                        </a:solidFill>
                        <a:latin typeface="Roboto Bold" panose="02000000000000000000"/>
                      </a:endParaRPr>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0B714"/>
                    </a:solidFill>
                  </a:tcPr>
                </a:tc>
                <a:tc>
                  <a:txBody>
                    <a:bodyPr rtlCol="0"/>
                    <a:lstStyle/>
                    <a:p>
                      <a:pPr algn="l">
                        <a:lnSpc>
                          <a:spcPts val="3500"/>
                        </a:lnSpc>
                        <a:defRPr/>
                      </a:pPr>
                      <a:r>
                        <a:rPr lang="en-US" sz="2500">
                          <a:solidFill>
                            <a:srgbClr val="FFFFFF"/>
                          </a:solidFill>
                          <a:latin typeface="Roboto Bold" panose="02000000000000000000"/>
                        </a:rPr>
                        <a:t>ACCURACY </a:t>
                      </a:r>
                      <a:endParaRPr lang="en-US" sz="1100"/>
                    </a:p>
                    <a:p>
                      <a:pPr>
                        <a:lnSpc>
                          <a:spcPts val="3500"/>
                        </a:lnSpc>
                      </a:pPr>
                      <a:r>
                        <a:rPr lang="en-US" sz="2500">
                          <a:solidFill>
                            <a:srgbClr val="FFFFFF"/>
                          </a:solidFill>
                          <a:latin typeface="Roboto Bold" panose="02000000000000000000"/>
                        </a:rPr>
                        <a:t>%OVERSAMPELING (SMOTE)</a:t>
                      </a:r>
                      <a:endParaRPr lang="en-US" sz="2500">
                        <a:solidFill>
                          <a:srgbClr val="FFFFFF"/>
                        </a:solidFill>
                        <a:latin typeface="Roboto Bold" panose="02000000000000000000"/>
                      </a:endParaRPr>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0B714"/>
                    </a:solidFill>
                  </a:tcPr>
                </a:tc>
              </a:tr>
              <a:tr h="758039">
                <a:tc>
                  <a:txBody>
                    <a:bodyPr rtlCol="0"/>
                    <a:lstStyle/>
                    <a:p>
                      <a:pPr algn="l">
                        <a:lnSpc>
                          <a:spcPts val="3500"/>
                        </a:lnSpc>
                        <a:defRPr/>
                      </a:pPr>
                      <a:r>
                        <a:rPr lang="en-US" sz="2500">
                          <a:solidFill>
                            <a:srgbClr val="000000"/>
                          </a:solidFill>
                          <a:latin typeface="Roboto" panose="02000000000000000000"/>
                        </a:rPr>
                        <a:t>Logistic Regression</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87.72%</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63.33%</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72.12%</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58039">
                <a:tc>
                  <a:txBody>
                    <a:bodyPr rtlCol="0"/>
                    <a:lstStyle/>
                    <a:p>
                      <a:pPr algn="l">
                        <a:lnSpc>
                          <a:spcPts val="3500"/>
                        </a:lnSpc>
                        <a:defRPr/>
                      </a:pPr>
                      <a:r>
                        <a:rPr lang="en-US" sz="2500">
                          <a:solidFill>
                            <a:srgbClr val="000000"/>
                          </a:solidFill>
                          <a:latin typeface="Roboto" panose="02000000000000000000"/>
                        </a:rPr>
                        <a:t>Random Forest</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45.90%</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36.66%</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30.30%</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58039">
                <a:tc>
                  <a:txBody>
                    <a:bodyPr rtlCol="0"/>
                    <a:lstStyle/>
                    <a:p>
                      <a:pPr algn="l">
                        <a:lnSpc>
                          <a:spcPts val="3500"/>
                        </a:lnSpc>
                        <a:defRPr/>
                      </a:pPr>
                      <a:r>
                        <a:rPr lang="en-US" sz="2500">
                          <a:solidFill>
                            <a:srgbClr val="000000"/>
                          </a:solidFill>
                          <a:latin typeface="Roboto" panose="02000000000000000000"/>
                        </a:rPr>
                        <a:t>K-Neatest Neighbors</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80.45%</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63.33%</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77.57%</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58039">
                <a:tc>
                  <a:txBody>
                    <a:bodyPr rtlCol="0"/>
                    <a:lstStyle/>
                    <a:p>
                      <a:pPr algn="l">
                        <a:lnSpc>
                          <a:spcPts val="3500"/>
                        </a:lnSpc>
                        <a:defRPr/>
                      </a:pPr>
                      <a:r>
                        <a:rPr lang="en-US" sz="2500">
                          <a:solidFill>
                            <a:srgbClr val="000000"/>
                          </a:solidFill>
                          <a:latin typeface="Roboto" panose="02000000000000000000"/>
                        </a:rPr>
                        <a:t>Decision Tree</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90.45%</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96.66%</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88.78%</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93710">
                <a:tc>
                  <a:txBody>
                    <a:bodyPr rtlCol="0"/>
                    <a:lstStyle/>
                    <a:p>
                      <a:pPr algn="l">
                        <a:lnSpc>
                          <a:spcPts val="3500"/>
                        </a:lnSpc>
                        <a:defRPr/>
                      </a:pPr>
                      <a:r>
                        <a:rPr lang="en-US" sz="2500">
                          <a:solidFill>
                            <a:srgbClr val="000000"/>
                          </a:solidFill>
                          <a:latin typeface="Roboto" panose="02000000000000000000"/>
                        </a:rPr>
                        <a:t>Artificial Neural Network</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85.45%</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30%</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52.12%</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93710">
                <a:tc>
                  <a:txBody>
                    <a:bodyPr rtlCol="0"/>
                    <a:lstStyle/>
                    <a:p>
                      <a:pPr algn="l">
                        <a:lnSpc>
                          <a:spcPts val="3500"/>
                        </a:lnSpc>
                        <a:defRPr/>
                      </a:pPr>
                      <a:r>
                        <a:rPr lang="en-US" sz="2500">
                          <a:solidFill>
                            <a:srgbClr val="000000"/>
                          </a:solidFill>
                          <a:latin typeface="Roboto" panose="02000000000000000000"/>
                        </a:rPr>
                        <a:t>Support Vector Machine</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83.63%</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63.33%</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88.18%</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58039">
                <a:tc>
                  <a:txBody>
                    <a:bodyPr rtlCol="0"/>
                    <a:lstStyle/>
                    <a:p>
                      <a:pPr algn="l">
                        <a:lnSpc>
                          <a:spcPts val="3500"/>
                        </a:lnSpc>
                        <a:defRPr/>
                      </a:pPr>
                      <a:r>
                        <a:rPr lang="en-US" sz="2500">
                          <a:solidFill>
                            <a:srgbClr val="000000"/>
                          </a:solidFill>
                          <a:latin typeface="Roboto" panose="02000000000000000000"/>
                        </a:rPr>
                        <a:t>XG Boost</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89.09%</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86.66%</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Roboto" panose="02000000000000000000"/>
                        </a:rPr>
                        <a:t>94.54%</a:t>
                      </a:r>
                      <a:endParaRPr lang="en-US" sz="1100"/>
                    </a:p>
                  </a:txBody>
                  <a:tcPr marL="123825" marR="123825" marT="123825" marB="1238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4" name="TextBox 4"/>
          <p:cNvSpPr txBox="1"/>
          <p:nvPr/>
        </p:nvSpPr>
        <p:spPr>
          <a:xfrm>
            <a:off x="1200693" y="1095375"/>
            <a:ext cx="9655688" cy="2263775"/>
          </a:xfrm>
          <a:prstGeom prst="rect">
            <a:avLst/>
          </a:prstGeom>
        </p:spPr>
        <p:txBody>
          <a:bodyPr lIns="0" tIns="0" rIns="0" bIns="0" rtlCol="0" anchor="t">
            <a:spAutoFit/>
          </a:bodyPr>
          <a:lstStyle/>
          <a:p>
            <a:pPr>
              <a:lnSpc>
                <a:spcPts val="8800"/>
              </a:lnSpc>
            </a:pPr>
            <a:r>
              <a:rPr lang="en-US" sz="8000">
                <a:solidFill>
                  <a:srgbClr val="000000"/>
                </a:solidFill>
                <a:latin typeface="Roboto Bold" panose="02000000000000000000"/>
              </a:rPr>
              <a:t>MODELS ACCURACY</a:t>
            </a:r>
            <a:endParaRPr lang="en-US" sz="8000">
              <a:solidFill>
                <a:srgbClr val="000000"/>
              </a:solidFill>
              <a:latin typeface="Roboto Bold" panose="02000000000000000000"/>
            </a:endParaRPr>
          </a:p>
          <a:p>
            <a:pPr>
              <a:lnSpc>
                <a:spcPts val="8800"/>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8150" flipH="1" flipV="1">
            <a:off x="1496978" y="-604992"/>
            <a:ext cx="16733539" cy="15819909"/>
          </a:xfrm>
          <a:custGeom>
            <a:avLst/>
            <a:gdLst/>
            <a:ahLst/>
            <a:cxnLst/>
            <a:rect l="l" t="t" r="r" b="b"/>
            <a:pathLst>
              <a:path w="16733539" h="15819909">
                <a:moveTo>
                  <a:pt x="16733539" y="15819909"/>
                </a:moveTo>
                <a:lnTo>
                  <a:pt x="0" y="15819909"/>
                </a:lnTo>
                <a:lnTo>
                  <a:pt x="0" y="0"/>
                </a:lnTo>
                <a:lnTo>
                  <a:pt x="16733539" y="0"/>
                </a:lnTo>
                <a:lnTo>
                  <a:pt x="16733539" y="15819909"/>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6838" y="1655102"/>
            <a:ext cx="18288000" cy="4239932"/>
            <a:chOff x="0" y="0"/>
            <a:chExt cx="24384000" cy="5653243"/>
          </a:xfrm>
        </p:grpSpPr>
        <p:pic>
          <p:nvPicPr>
            <p:cNvPr id="4" name="Picture 4"/>
            <p:cNvPicPr>
              <a:picLocks noChangeAspect="1"/>
            </p:cNvPicPr>
            <p:nvPr/>
          </p:nvPicPr>
          <p:blipFill>
            <a:blip r:embed="rId3"/>
            <a:srcRect t="49492" b="19595"/>
            <a:stretch>
              <a:fillRect/>
            </a:stretch>
          </p:blipFill>
          <p:spPr>
            <a:xfrm>
              <a:off x="0" y="0"/>
              <a:ext cx="24384000" cy="5653243"/>
            </a:xfrm>
            <a:prstGeom prst="rect">
              <a:avLst/>
            </a:prstGeom>
          </p:spPr>
        </p:pic>
      </p:grpSp>
      <p:sp>
        <p:nvSpPr>
          <p:cNvPr id="5" name="TextBox 5"/>
          <p:cNvSpPr txBox="1"/>
          <p:nvPr/>
        </p:nvSpPr>
        <p:spPr>
          <a:xfrm>
            <a:off x="2736338" y="556552"/>
            <a:ext cx="12815323" cy="2263775"/>
          </a:xfrm>
          <a:prstGeom prst="rect">
            <a:avLst/>
          </a:prstGeom>
        </p:spPr>
        <p:txBody>
          <a:bodyPr lIns="0" tIns="0" rIns="0" bIns="0" rtlCol="0" anchor="t">
            <a:spAutoFit/>
          </a:bodyPr>
          <a:lstStyle/>
          <a:p>
            <a:pPr algn="ctr">
              <a:lnSpc>
                <a:spcPts val="8800"/>
              </a:lnSpc>
            </a:pPr>
            <a:r>
              <a:rPr lang="en-US" sz="8000">
                <a:solidFill>
                  <a:srgbClr val="000000"/>
                </a:solidFill>
                <a:latin typeface="Roboto Bold" panose="02000000000000000000"/>
              </a:rPr>
              <a:t>RESULT</a:t>
            </a:r>
            <a:endParaRPr lang="en-US" sz="8000">
              <a:solidFill>
                <a:srgbClr val="000000"/>
              </a:solidFill>
              <a:latin typeface="Roboto Bold" panose="02000000000000000000"/>
            </a:endParaRPr>
          </a:p>
          <a:p>
            <a:pPr>
              <a:lnSpc>
                <a:spcPts val="8800"/>
              </a:lnSpc>
            </a:pPr>
          </a:p>
        </p:txBody>
      </p:sp>
      <p:sp>
        <p:nvSpPr>
          <p:cNvPr id="6" name="TextBox 6"/>
          <p:cNvSpPr txBox="1"/>
          <p:nvPr/>
        </p:nvSpPr>
        <p:spPr>
          <a:xfrm>
            <a:off x="1640668" y="6236900"/>
            <a:ext cx="15040340" cy="3811270"/>
          </a:xfrm>
          <a:prstGeom prst="rect">
            <a:avLst/>
          </a:prstGeom>
        </p:spPr>
        <p:txBody>
          <a:bodyPr lIns="0" tIns="0" rIns="0" bIns="0" rtlCol="0" anchor="t">
            <a:spAutoFit/>
          </a:bodyPr>
          <a:lstStyle/>
          <a:p>
            <a:pPr algn="just">
              <a:lnSpc>
                <a:spcPts val="4340"/>
              </a:lnSpc>
            </a:pPr>
            <a:r>
              <a:rPr lang="en-US" sz="3500">
                <a:solidFill>
                  <a:srgbClr val="FFFFFF"/>
                </a:solidFill>
                <a:latin typeface="Roboto Bold" panose="02000000000000000000"/>
              </a:rPr>
              <a:t>As we see the most accuracy is obtained by Decision Tree in undersampeling of dataset but its possibilities of under-fitting is keep occurring in undersampeling dataset so we need to consider the oversampled data where  XG Boost model provides 94.54% highest in all of other models so we can consider it .</a:t>
            </a:r>
            <a:endParaRPr lang="en-US" sz="3500">
              <a:solidFill>
                <a:srgbClr val="FFFFFF"/>
              </a:solidFill>
              <a:latin typeface="Roboto Bold" panose="02000000000000000000"/>
            </a:endParaRPr>
          </a:p>
          <a:p>
            <a:pPr algn="just">
              <a:lnSpc>
                <a:spcPts val="4340"/>
              </a:lnSpc>
            </a:pPr>
          </a:p>
          <a:p>
            <a:pPr algn="just">
              <a:lnSpc>
                <a:spcPts val="4340"/>
              </a:lnSpc>
            </a:pPr>
          </a:p>
        </p:txBody>
      </p:sp>
      <p:sp>
        <p:nvSpPr>
          <p:cNvPr id="7" name="Freeform 7"/>
          <p:cNvSpPr/>
          <p:nvPr/>
        </p:nvSpPr>
        <p:spPr>
          <a:xfrm>
            <a:off x="11103683" y="8873652"/>
            <a:ext cx="2226575" cy="1174518"/>
          </a:xfrm>
          <a:custGeom>
            <a:avLst/>
            <a:gdLst/>
            <a:ahLst/>
            <a:cxnLst/>
            <a:rect l="l" t="t" r="r" b="b"/>
            <a:pathLst>
              <a:path w="2226575" h="1174518">
                <a:moveTo>
                  <a:pt x="0" y="0"/>
                </a:moveTo>
                <a:lnTo>
                  <a:pt x="2226575" y="0"/>
                </a:lnTo>
                <a:lnTo>
                  <a:pt x="2226575" y="1174518"/>
                </a:lnTo>
                <a:lnTo>
                  <a:pt x="0" y="1174518"/>
                </a:lnTo>
                <a:lnTo>
                  <a:pt x="0" y="0"/>
                </a:lnTo>
                <a:close/>
              </a:path>
            </a:pathLst>
          </a:custGeom>
          <a:blipFill>
            <a:blip r:embed="rId4"/>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01802" flipH="1" flipV="1">
            <a:off x="-6346784" y="-3035088"/>
            <a:ext cx="18284475" cy="17286166"/>
          </a:xfrm>
          <a:custGeom>
            <a:avLst/>
            <a:gdLst/>
            <a:ahLst/>
            <a:cxnLst/>
            <a:rect l="l" t="t" r="r" b="b"/>
            <a:pathLst>
              <a:path w="18284475" h="17286166">
                <a:moveTo>
                  <a:pt x="18284475" y="17286166"/>
                </a:moveTo>
                <a:lnTo>
                  <a:pt x="0" y="17286166"/>
                </a:lnTo>
                <a:lnTo>
                  <a:pt x="0" y="0"/>
                </a:lnTo>
                <a:lnTo>
                  <a:pt x="18284475" y="0"/>
                </a:lnTo>
                <a:lnTo>
                  <a:pt x="18284475" y="17286166"/>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0451961" y="4757447"/>
            <a:ext cx="6807339" cy="3728747"/>
            <a:chOff x="0" y="0"/>
            <a:chExt cx="9076452" cy="4971663"/>
          </a:xfrm>
        </p:grpSpPr>
        <p:pic>
          <p:nvPicPr>
            <p:cNvPr id="4" name="Picture 4"/>
            <p:cNvPicPr>
              <a:picLocks noChangeAspect="1"/>
            </p:cNvPicPr>
            <p:nvPr/>
          </p:nvPicPr>
          <p:blipFill>
            <a:blip r:embed="rId3"/>
            <a:srcRect t="8918" b="8918"/>
            <a:stretch>
              <a:fillRect/>
            </a:stretch>
          </p:blipFill>
          <p:spPr>
            <a:xfrm>
              <a:off x="0" y="0"/>
              <a:ext cx="9076452" cy="4971663"/>
            </a:xfrm>
            <a:prstGeom prst="rect">
              <a:avLst/>
            </a:prstGeom>
          </p:spPr>
        </p:pic>
      </p:grpSp>
      <p:grpSp>
        <p:nvGrpSpPr>
          <p:cNvPr id="5" name="Group 5"/>
          <p:cNvGrpSpPr/>
          <p:nvPr/>
        </p:nvGrpSpPr>
        <p:grpSpPr>
          <a:xfrm rot="0">
            <a:off x="10451961" y="1028700"/>
            <a:ext cx="4127639" cy="3500147"/>
            <a:chOff x="0" y="0"/>
            <a:chExt cx="5503519" cy="4666863"/>
          </a:xfrm>
        </p:grpSpPr>
        <p:pic>
          <p:nvPicPr>
            <p:cNvPr id="6" name="Picture 6"/>
            <p:cNvPicPr>
              <a:picLocks noChangeAspect="1"/>
            </p:cNvPicPr>
            <p:nvPr/>
          </p:nvPicPr>
          <p:blipFill>
            <a:blip r:embed="rId4"/>
            <a:srcRect l="2466" r="18915"/>
            <a:stretch>
              <a:fillRect/>
            </a:stretch>
          </p:blipFill>
          <p:spPr>
            <a:xfrm>
              <a:off x="0" y="0"/>
              <a:ext cx="5503519" cy="4666863"/>
            </a:xfrm>
            <a:prstGeom prst="rect">
              <a:avLst/>
            </a:prstGeom>
          </p:spPr>
        </p:pic>
      </p:grpSp>
      <p:grpSp>
        <p:nvGrpSpPr>
          <p:cNvPr id="7" name="Group 7"/>
          <p:cNvGrpSpPr/>
          <p:nvPr/>
        </p:nvGrpSpPr>
        <p:grpSpPr>
          <a:xfrm rot="0">
            <a:off x="14846161" y="1028700"/>
            <a:ext cx="2413139" cy="3500147"/>
            <a:chOff x="0" y="0"/>
            <a:chExt cx="3217519" cy="4666863"/>
          </a:xfrm>
        </p:grpSpPr>
        <p:pic>
          <p:nvPicPr>
            <p:cNvPr id="8" name="Picture 8"/>
            <p:cNvPicPr>
              <a:picLocks noChangeAspect="1"/>
            </p:cNvPicPr>
            <p:nvPr/>
          </p:nvPicPr>
          <p:blipFill>
            <a:blip r:embed="rId5"/>
            <a:srcRect t="1591" b="1591"/>
            <a:stretch>
              <a:fillRect/>
            </a:stretch>
          </p:blipFill>
          <p:spPr>
            <a:xfrm>
              <a:off x="0" y="0"/>
              <a:ext cx="3217519" cy="4666863"/>
            </a:xfrm>
            <a:prstGeom prst="rect">
              <a:avLst/>
            </a:prstGeom>
          </p:spPr>
        </p:pic>
      </p:grpSp>
      <p:sp>
        <p:nvSpPr>
          <p:cNvPr id="9" name="Freeform 9"/>
          <p:cNvSpPr/>
          <p:nvPr/>
        </p:nvSpPr>
        <p:spPr>
          <a:xfrm>
            <a:off x="8225386" y="2799527"/>
            <a:ext cx="2226575" cy="1174518"/>
          </a:xfrm>
          <a:custGeom>
            <a:avLst/>
            <a:gdLst/>
            <a:ahLst/>
            <a:cxnLst/>
            <a:rect l="l" t="t" r="r" b="b"/>
            <a:pathLst>
              <a:path w="2226575" h="1174518">
                <a:moveTo>
                  <a:pt x="0" y="0"/>
                </a:moveTo>
                <a:lnTo>
                  <a:pt x="2226575" y="0"/>
                </a:lnTo>
                <a:lnTo>
                  <a:pt x="2226575" y="1174518"/>
                </a:lnTo>
                <a:lnTo>
                  <a:pt x="0" y="1174518"/>
                </a:lnTo>
                <a:lnTo>
                  <a:pt x="0" y="0"/>
                </a:lnTo>
                <a:close/>
              </a:path>
            </a:pathLst>
          </a:custGeom>
          <a:blipFill>
            <a:blip r:embed="rId6"/>
            <a:stretch>
              <a:fillRect/>
            </a:stretch>
          </a:blipFill>
        </p:spPr>
      </p:sp>
      <p:sp>
        <p:nvSpPr>
          <p:cNvPr id="10" name="TextBox 10"/>
          <p:cNvSpPr txBox="1"/>
          <p:nvPr/>
        </p:nvSpPr>
        <p:spPr>
          <a:xfrm>
            <a:off x="10451961" y="8696242"/>
            <a:ext cx="6807339" cy="562356"/>
          </a:xfrm>
          <a:prstGeom prst="rect">
            <a:avLst/>
          </a:prstGeom>
        </p:spPr>
        <p:txBody>
          <a:bodyPr lIns="0" tIns="0" rIns="0" bIns="0" rtlCol="0" anchor="t">
            <a:spAutoFit/>
          </a:bodyPr>
          <a:lstStyle/>
          <a:p>
            <a:pPr algn="ctr">
              <a:lnSpc>
                <a:spcPts val="2230"/>
              </a:lnSpc>
            </a:pPr>
            <a:r>
              <a:rPr lang="en-US" sz="1800">
                <a:solidFill>
                  <a:srgbClr val="000000"/>
                </a:solidFill>
                <a:latin typeface="Roboto Italics" panose="02000000000000000000"/>
              </a:rPr>
              <a:t>BETTER SOIL QUALITY MEANS BETTER FOOD PRODUCTIION BY FARMERS WHICH HELPS PEOPLES BETTER HEALTH.</a:t>
            </a:r>
            <a:endParaRPr lang="en-US" sz="1800">
              <a:solidFill>
                <a:srgbClr val="000000"/>
              </a:solidFill>
              <a:latin typeface="Roboto Italics" panose="02000000000000000000"/>
            </a:endParaRPr>
          </a:p>
        </p:txBody>
      </p:sp>
      <p:sp>
        <p:nvSpPr>
          <p:cNvPr id="11" name="TextBox 11"/>
          <p:cNvSpPr txBox="1"/>
          <p:nvPr/>
        </p:nvSpPr>
        <p:spPr>
          <a:xfrm>
            <a:off x="1701071" y="2237436"/>
            <a:ext cx="7698224" cy="1149350"/>
          </a:xfrm>
          <a:prstGeom prst="rect">
            <a:avLst/>
          </a:prstGeom>
        </p:spPr>
        <p:txBody>
          <a:bodyPr lIns="0" tIns="0" rIns="0" bIns="0" rtlCol="0" anchor="t">
            <a:spAutoFit/>
          </a:bodyPr>
          <a:lstStyle/>
          <a:p>
            <a:pPr>
              <a:lnSpc>
                <a:spcPts val="8800"/>
              </a:lnSpc>
            </a:pPr>
            <a:r>
              <a:rPr lang="en-US" sz="8000">
                <a:solidFill>
                  <a:srgbClr val="FFFFFF"/>
                </a:solidFill>
                <a:latin typeface="Roboto Bold" panose="02000000000000000000"/>
              </a:rPr>
              <a:t>CONCLUSION</a:t>
            </a:r>
            <a:endParaRPr lang="en-US" sz="8000">
              <a:solidFill>
                <a:srgbClr val="FFFFFF"/>
              </a:solidFill>
              <a:latin typeface="Roboto Bold" panose="02000000000000000000"/>
            </a:endParaRPr>
          </a:p>
        </p:txBody>
      </p:sp>
      <p:sp>
        <p:nvSpPr>
          <p:cNvPr id="12" name="TextBox 12"/>
          <p:cNvSpPr txBox="1"/>
          <p:nvPr/>
        </p:nvSpPr>
        <p:spPr>
          <a:xfrm>
            <a:off x="1699572" y="3913146"/>
            <a:ext cx="7699723" cy="5073650"/>
          </a:xfrm>
          <a:prstGeom prst="rect">
            <a:avLst/>
          </a:prstGeom>
        </p:spPr>
        <p:txBody>
          <a:bodyPr lIns="0" tIns="0" rIns="0" bIns="0" rtlCol="0" anchor="t">
            <a:spAutoFit/>
          </a:bodyPr>
          <a:lstStyle/>
          <a:p>
            <a:pPr>
              <a:lnSpc>
                <a:spcPts val="3100"/>
              </a:lnSpc>
            </a:pPr>
            <a:r>
              <a:rPr lang="en-US" sz="2500">
                <a:solidFill>
                  <a:srgbClr val="FFFFFF"/>
                </a:solidFill>
                <a:latin typeface="Roboto" panose="02000000000000000000"/>
              </a:rPr>
              <a:t>The vast amount of data that is now being collected alongside agricultural crops holds immense potential and must be thoroughly analysed to extract its full value. In my research, I have discovered that XG Boost, with its accuracy of 94.54%, is an excellent choice as a foundational algorithm for predicting soil fertility. By incorporating additional meta-algorithms such as attribute selection and boosting, we can construct a powerful and reliable predictive model. This comprehensive approach harnesses the strength of various techniques to create a highly effective and accurate solution.</a:t>
            </a:r>
            <a:endParaRPr lang="en-US" sz="2500">
              <a:solidFill>
                <a:srgbClr val="FFFFFF"/>
              </a:solidFill>
              <a:latin typeface="Roboto" panose="02000000000000000000"/>
            </a:endParaRPr>
          </a:p>
          <a:p>
            <a:pPr>
              <a:lnSpc>
                <a:spcPts val="3100"/>
              </a:lnSpc>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5185" b="-5185"/>
            </a:stretch>
          </a:blipFill>
        </p:spPr>
      </p:sp>
      <p:grpSp>
        <p:nvGrpSpPr>
          <p:cNvPr id="3" name="Group 3"/>
          <p:cNvGrpSpPr/>
          <p:nvPr/>
        </p:nvGrpSpPr>
        <p:grpSpPr>
          <a:xfrm rot="0">
            <a:off x="1028700" y="7830194"/>
            <a:ext cx="4873970" cy="2077496"/>
            <a:chOff x="0" y="0"/>
            <a:chExt cx="1283679" cy="547159"/>
          </a:xfrm>
        </p:grpSpPr>
        <p:sp>
          <p:nvSpPr>
            <p:cNvPr id="4" name="Freeform 4"/>
            <p:cNvSpPr/>
            <p:nvPr/>
          </p:nvSpPr>
          <p:spPr>
            <a:xfrm>
              <a:off x="0" y="0"/>
              <a:ext cx="1283679" cy="547159"/>
            </a:xfrm>
            <a:custGeom>
              <a:avLst/>
              <a:gdLst/>
              <a:ahLst/>
              <a:cxnLst/>
              <a:rect l="l" t="t" r="r" b="b"/>
              <a:pathLst>
                <a:path w="1283679" h="547159">
                  <a:moveTo>
                    <a:pt x="0" y="0"/>
                  </a:moveTo>
                  <a:lnTo>
                    <a:pt x="1283679" y="0"/>
                  </a:lnTo>
                  <a:lnTo>
                    <a:pt x="1283679" y="547159"/>
                  </a:lnTo>
                  <a:lnTo>
                    <a:pt x="0" y="547159"/>
                  </a:lnTo>
                  <a:close/>
                </a:path>
              </a:pathLst>
            </a:custGeom>
            <a:solidFill>
              <a:srgbClr val="FFFFFF"/>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3100"/>
                </a:lnSpc>
              </a:pPr>
            </a:p>
          </p:txBody>
        </p:sp>
      </p:grpSp>
      <p:sp>
        <p:nvSpPr>
          <p:cNvPr id="6" name="TextBox 6"/>
          <p:cNvSpPr txBox="1"/>
          <p:nvPr/>
        </p:nvSpPr>
        <p:spPr>
          <a:xfrm>
            <a:off x="3252656" y="3974550"/>
            <a:ext cx="11782687" cy="1643978"/>
          </a:xfrm>
          <a:prstGeom prst="rect">
            <a:avLst/>
          </a:prstGeom>
        </p:spPr>
        <p:txBody>
          <a:bodyPr lIns="0" tIns="0" rIns="0" bIns="0" rtlCol="0" anchor="t">
            <a:spAutoFit/>
          </a:bodyPr>
          <a:lstStyle/>
          <a:p>
            <a:pPr algn="ctr">
              <a:lnSpc>
                <a:spcPts val="12480"/>
              </a:lnSpc>
            </a:pPr>
            <a:r>
              <a:rPr lang="en-US" sz="12000">
                <a:solidFill>
                  <a:srgbClr val="000000"/>
                </a:solidFill>
                <a:latin typeface="Roboto Bold" panose="02000000000000000000"/>
              </a:rPr>
              <a:t>THANKS FOR</a:t>
            </a:r>
            <a:endParaRPr lang="en-US" sz="12000">
              <a:solidFill>
                <a:srgbClr val="000000"/>
              </a:solidFill>
              <a:latin typeface="Roboto Bold" panose="02000000000000000000"/>
            </a:endParaRPr>
          </a:p>
        </p:txBody>
      </p:sp>
      <p:sp>
        <p:nvSpPr>
          <p:cNvPr id="7" name="TextBox 7"/>
          <p:cNvSpPr txBox="1"/>
          <p:nvPr/>
        </p:nvSpPr>
        <p:spPr>
          <a:xfrm>
            <a:off x="4723162" y="5522585"/>
            <a:ext cx="8841675" cy="970841"/>
          </a:xfrm>
          <a:prstGeom prst="rect">
            <a:avLst/>
          </a:prstGeom>
        </p:spPr>
        <p:txBody>
          <a:bodyPr lIns="0" tIns="0" rIns="0" bIns="0" rtlCol="0" anchor="t">
            <a:spAutoFit/>
          </a:bodyPr>
          <a:lstStyle/>
          <a:p>
            <a:pPr algn="ctr">
              <a:lnSpc>
                <a:spcPts val="7280"/>
              </a:lnSpc>
            </a:pPr>
            <a:r>
              <a:rPr lang="en-US" sz="7000">
                <a:solidFill>
                  <a:srgbClr val="000000"/>
                </a:solidFill>
                <a:latin typeface="Roboto Bold" panose="02000000000000000000"/>
              </a:rPr>
              <a:t>Your Attention</a:t>
            </a:r>
            <a:endParaRPr lang="en-US" sz="7000">
              <a:solidFill>
                <a:srgbClr val="000000"/>
              </a:solidFill>
              <a:latin typeface="Roboto Bold" panose="02000000000000000000"/>
            </a:endParaRPr>
          </a:p>
        </p:txBody>
      </p:sp>
      <p:sp>
        <p:nvSpPr>
          <p:cNvPr id="8" name="TextBox 8"/>
          <p:cNvSpPr txBox="1"/>
          <p:nvPr/>
        </p:nvSpPr>
        <p:spPr>
          <a:xfrm>
            <a:off x="1258821" y="7979262"/>
            <a:ext cx="4643848" cy="323215"/>
          </a:xfrm>
          <a:prstGeom prst="rect">
            <a:avLst/>
          </a:prstGeom>
        </p:spPr>
        <p:txBody>
          <a:bodyPr lIns="0" tIns="0" rIns="0" bIns="0" rtlCol="0" anchor="t">
            <a:spAutoFit/>
          </a:bodyPr>
          <a:lstStyle/>
          <a:p>
            <a:pPr>
              <a:lnSpc>
                <a:spcPts val="2480"/>
              </a:lnSpc>
            </a:pPr>
            <a:r>
              <a:rPr lang="en-US" sz="2000">
                <a:solidFill>
                  <a:srgbClr val="000000"/>
                </a:solidFill>
                <a:latin typeface="Roboto Bold" panose="02000000000000000000"/>
              </a:rPr>
              <a:t>PRESENTED BY:</a:t>
            </a:r>
            <a:endParaRPr lang="en-US" sz="2000">
              <a:solidFill>
                <a:srgbClr val="000000"/>
              </a:solidFill>
              <a:latin typeface="Roboto Bold" panose="02000000000000000000"/>
            </a:endParaRPr>
          </a:p>
        </p:txBody>
      </p:sp>
      <p:sp>
        <p:nvSpPr>
          <p:cNvPr id="9" name="TextBox 9"/>
          <p:cNvSpPr txBox="1"/>
          <p:nvPr/>
        </p:nvSpPr>
        <p:spPr>
          <a:xfrm>
            <a:off x="1258821" y="8379131"/>
            <a:ext cx="4643848" cy="1768474"/>
          </a:xfrm>
          <a:prstGeom prst="rect">
            <a:avLst/>
          </a:prstGeom>
        </p:spPr>
        <p:txBody>
          <a:bodyPr lIns="0" tIns="0" rIns="0" bIns="0" rtlCol="0" anchor="t">
            <a:spAutoFit/>
          </a:bodyPr>
          <a:lstStyle/>
          <a:p>
            <a:pPr>
              <a:lnSpc>
                <a:spcPts val="2800"/>
              </a:lnSpc>
            </a:pPr>
            <a:r>
              <a:rPr lang="en-US" sz="2000">
                <a:solidFill>
                  <a:srgbClr val="000000"/>
                </a:solidFill>
                <a:latin typeface="Roboto" panose="02000000000000000000"/>
              </a:rPr>
              <a:t>Submited By : HARSHIT KUMAR SAHU</a:t>
            </a:r>
            <a:endParaRPr lang="en-US" sz="2000">
              <a:solidFill>
                <a:srgbClr val="000000"/>
              </a:solidFill>
              <a:latin typeface="Roboto" panose="02000000000000000000"/>
            </a:endParaRPr>
          </a:p>
          <a:p>
            <a:pPr>
              <a:lnSpc>
                <a:spcPts val="2800"/>
              </a:lnSpc>
            </a:pPr>
            <a:r>
              <a:rPr lang="en-US" sz="2000">
                <a:solidFill>
                  <a:srgbClr val="000000"/>
                </a:solidFill>
                <a:latin typeface="Roboto" panose="02000000000000000000"/>
              </a:rPr>
              <a:t>Class : MCA 4th Semester</a:t>
            </a:r>
            <a:endParaRPr lang="en-US" sz="2000">
              <a:solidFill>
                <a:srgbClr val="000000"/>
              </a:solidFill>
              <a:latin typeface="Roboto" panose="02000000000000000000"/>
            </a:endParaRPr>
          </a:p>
          <a:p>
            <a:pPr>
              <a:lnSpc>
                <a:spcPts val="2800"/>
              </a:lnSpc>
            </a:pPr>
            <a:r>
              <a:rPr lang="en-US" sz="2000">
                <a:solidFill>
                  <a:srgbClr val="000000"/>
                </a:solidFill>
                <a:latin typeface="Roboto" panose="02000000000000000000"/>
              </a:rPr>
              <a:t>Roll No. : 21072123</a:t>
            </a:r>
            <a:endParaRPr lang="en-US" sz="2000">
              <a:solidFill>
                <a:srgbClr val="000000"/>
              </a:solidFill>
              <a:latin typeface="Roboto" panose="02000000000000000000"/>
            </a:endParaRPr>
          </a:p>
          <a:p>
            <a:pPr>
              <a:lnSpc>
                <a:spcPts val="2800"/>
              </a:lnSpc>
            </a:pPr>
            <a:r>
              <a:rPr lang="en-US" sz="2000">
                <a:solidFill>
                  <a:srgbClr val="000000"/>
                </a:solidFill>
                <a:latin typeface="Roboto" panose="02000000000000000000"/>
              </a:rPr>
              <a:t>Enrollment No. : GGV / 21 / 02050</a:t>
            </a:r>
            <a:endParaRPr lang="en-US" sz="2000">
              <a:solidFill>
                <a:srgbClr val="000000"/>
              </a:solidFill>
              <a:latin typeface="Roboto" panose="02000000000000000000"/>
            </a:endParaRPr>
          </a:p>
          <a:p>
            <a:pPr>
              <a:lnSpc>
                <a:spcPts val="2800"/>
              </a:lnSpc>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2771" flipH="1" flipV="1">
            <a:off x="9567128" y="1536032"/>
            <a:ext cx="8319695" cy="7865450"/>
          </a:xfrm>
          <a:custGeom>
            <a:avLst/>
            <a:gdLst/>
            <a:ahLst/>
            <a:cxnLst/>
            <a:rect l="l" t="t" r="r" b="b"/>
            <a:pathLst>
              <a:path w="8319695" h="7865450">
                <a:moveTo>
                  <a:pt x="8319695" y="7865450"/>
                </a:moveTo>
                <a:lnTo>
                  <a:pt x="0" y="7865450"/>
                </a:lnTo>
                <a:lnTo>
                  <a:pt x="0" y="0"/>
                </a:lnTo>
                <a:lnTo>
                  <a:pt x="8319695" y="0"/>
                </a:lnTo>
                <a:lnTo>
                  <a:pt x="8319695" y="786545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a:grpSpLocks noChangeAspect="1"/>
          </p:cNvGrpSpPr>
          <p:nvPr/>
        </p:nvGrpSpPr>
        <p:grpSpPr>
          <a:xfrm rot="0">
            <a:off x="9786848" y="1555450"/>
            <a:ext cx="7455621" cy="7176100"/>
            <a:chOff x="30480" y="591820"/>
            <a:chExt cx="12736830" cy="12259310"/>
          </a:xfrm>
        </p:grpSpPr>
        <p:sp>
          <p:nvSpPr>
            <p:cNvPr id="4" name="Freeform 4"/>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3"/>
              <a:stretch>
                <a:fillRect l="-13201" t="-5134" r="-24754" b="5134"/>
              </a:stretch>
            </a:blipFill>
          </p:spPr>
        </p:sp>
      </p:grpSp>
      <p:sp>
        <p:nvSpPr>
          <p:cNvPr id="5" name="TextBox 5"/>
          <p:cNvSpPr txBox="1"/>
          <p:nvPr/>
        </p:nvSpPr>
        <p:spPr>
          <a:xfrm>
            <a:off x="551015" y="5124450"/>
            <a:ext cx="8592985" cy="4615869"/>
          </a:xfrm>
          <a:prstGeom prst="rect">
            <a:avLst/>
          </a:prstGeom>
        </p:spPr>
        <p:txBody>
          <a:bodyPr lIns="0" tIns="0" rIns="0" bIns="0" rtlCol="0" anchor="t">
            <a:spAutoFit/>
          </a:bodyPr>
          <a:lstStyle/>
          <a:p>
            <a:pPr>
              <a:lnSpc>
                <a:spcPts val="3640"/>
              </a:lnSpc>
            </a:pPr>
            <a:r>
              <a:rPr lang="en-US" sz="2935">
                <a:solidFill>
                  <a:srgbClr val="000000"/>
                </a:solidFill>
                <a:latin typeface="Roboto" panose="02000000000000000000"/>
              </a:rPr>
              <a:t>Soil fertility is vital for robust plant growth, crop yield, and sustainable agriculture, sustainable food production. Our focus today is on leveraging predictive models to enhance soil fertility. By harnessing data-driven insights</a:t>
            </a:r>
            <a:endParaRPr lang="en-US" sz="2935">
              <a:solidFill>
                <a:srgbClr val="000000"/>
              </a:solidFill>
              <a:latin typeface="Roboto" panose="02000000000000000000"/>
            </a:endParaRPr>
          </a:p>
          <a:p>
            <a:pPr>
              <a:lnSpc>
                <a:spcPts val="3640"/>
              </a:lnSpc>
            </a:pPr>
          </a:p>
          <a:p>
            <a:pPr>
              <a:lnSpc>
                <a:spcPts val="3640"/>
              </a:lnSpc>
            </a:pPr>
            <a:r>
              <a:rPr lang="en-US" sz="2935">
                <a:solidFill>
                  <a:srgbClr val="000000"/>
                </a:solidFill>
                <a:latin typeface="Roboto" panose="02000000000000000000"/>
              </a:rPr>
              <a:t>Harnessing the power of machine learning, we aim to revolutionize how we manage soil fertility. By developing predictive models, we strive to optimize nutrient allocation.</a:t>
            </a:r>
            <a:endParaRPr lang="en-US" sz="2935">
              <a:solidFill>
                <a:srgbClr val="000000"/>
              </a:solidFill>
              <a:latin typeface="Roboto" panose="02000000000000000000"/>
            </a:endParaRPr>
          </a:p>
        </p:txBody>
      </p:sp>
      <p:grpSp>
        <p:nvGrpSpPr>
          <p:cNvPr id="6" name="Group 6"/>
          <p:cNvGrpSpPr/>
          <p:nvPr/>
        </p:nvGrpSpPr>
        <p:grpSpPr>
          <a:xfrm rot="0">
            <a:off x="-513491" y="915655"/>
            <a:ext cx="9860092" cy="3834624"/>
            <a:chOff x="0" y="0"/>
            <a:chExt cx="2596897" cy="1009942"/>
          </a:xfrm>
        </p:grpSpPr>
        <p:sp>
          <p:nvSpPr>
            <p:cNvPr id="7" name="Freeform 7"/>
            <p:cNvSpPr/>
            <p:nvPr/>
          </p:nvSpPr>
          <p:spPr>
            <a:xfrm>
              <a:off x="0" y="0"/>
              <a:ext cx="2596897" cy="1009942"/>
            </a:xfrm>
            <a:custGeom>
              <a:avLst/>
              <a:gdLst/>
              <a:ahLst/>
              <a:cxnLst/>
              <a:rect l="l" t="t" r="r" b="b"/>
              <a:pathLst>
                <a:path w="2596897" h="1009942">
                  <a:moveTo>
                    <a:pt x="0" y="0"/>
                  </a:moveTo>
                  <a:lnTo>
                    <a:pt x="2596897" y="0"/>
                  </a:lnTo>
                  <a:lnTo>
                    <a:pt x="2596897" y="1009942"/>
                  </a:lnTo>
                  <a:lnTo>
                    <a:pt x="0" y="1009942"/>
                  </a:lnTo>
                  <a:close/>
                </a:path>
              </a:pathLst>
            </a:custGeom>
            <a:solidFill>
              <a:srgbClr val="70B714"/>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480"/>
                </a:lnSpc>
              </a:pPr>
            </a:p>
          </p:txBody>
        </p:sp>
      </p:grpSp>
      <p:sp>
        <p:nvSpPr>
          <p:cNvPr id="9" name="Freeform 9"/>
          <p:cNvSpPr/>
          <p:nvPr/>
        </p:nvSpPr>
        <p:spPr>
          <a:xfrm>
            <a:off x="6547555" y="6960436"/>
            <a:ext cx="1825495" cy="962948"/>
          </a:xfrm>
          <a:custGeom>
            <a:avLst/>
            <a:gdLst/>
            <a:ahLst/>
            <a:cxnLst/>
            <a:rect l="l" t="t" r="r" b="b"/>
            <a:pathLst>
              <a:path w="1825495" h="962948">
                <a:moveTo>
                  <a:pt x="0" y="0"/>
                </a:moveTo>
                <a:lnTo>
                  <a:pt x="1825494" y="0"/>
                </a:lnTo>
                <a:lnTo>
                  <a:pt x="1825494" y="962948"/>
                </a:lnTo>
                <a:lnTo>
                  <a:pt x="0" y="962948"/>
                </a:lnTo>
                <a:lnTo>
                  <a:pt x="0" y="0"/>
                </a:lnTo>
                <a:close/>
              </a:path>
            </a:pathLst>
          </a:custGeom>
          <a:blipFill>
            <a:blip r:embed="rId4"/>
            <a:stretch>
              <a:fillRect/>
            </a:stretch>
          </a:blipFill>
        </p:spPr>
      </p:sp>
      <p:sp>
        <p:nvSpPr>
          <p:cNvPr id="10" name="TextBox 10"/>
          <p:cNvSpPr txBox="1"/>
          <p:nvPr/>
        </p:nvSpPr>
        <p:spPr>
          <a:xfrm>
            <a:off x="1029559" y="2290650"/>
            <a:ext cx="8317042" cy="1149350"/>
          </a:xfrm>
          <a:prstGeom prst="rect">
            <a:avLst/>
          </a:prstGeom>
        </p:spPr>
        <p:txBody>
          <a:bodyPr lIns="0" tIns="0" rIns="0" bIns="0" rtlCol="0" anchor="t">
            <a:spAutoFit/>
          </a:bodyPr>
          <a:lstStyle/>
          <a:p>
            <a:pPr>
              <a:lnSpc>
                <a:spcPts val="8800"/>
              </a:lnSpc>
            </a:pPr>
            <a:r>
              <a:rPr lang="en-US" sz="8000">
                <a:solidFill>
                  <a:srgbClr val="FFFFFF"/>
                </a:solidFill>
                <a:latin typeface="Roboto Bold" panose="02000000000000000000"/>
              </a:rPr>
              <a:t>INTRODUCTION</a:t>
            </a:r>
            <a:endParaRPr lang="en-US" sz="8000">
              <a:solidFill>
                <a:srgbClr val="FFFFFF"/>
              </a:solidFill>
              <a:latin typeface="Roboto Bold" panose="02000000000000000000"/>
            </a:endParaRPr>
          </a:p>
        </p:txBody>
      </p:sp>
      <p:sp>
        <p:nvSpPr>
          <p:cNvPr id="11" name="Freeform 11"/>
          <p:cNvSpPr/>
          <p:nvPr/>
        </p:nvSpPr>
        <p:spPr>
          <a:xfrm>
            <a:off x="8373049" y="711632"/>
            <a:ext cx="1541902" cy="1918385"/>
          </a:xfrm>
          <a:custGeom>
            <a:avLst/>
            <a:gdLst/>
            <a:ahLst/>
            <a:cxnLst/>
            <a:rect l="l" t="t" r="r" b="b"/>
            <a:pathLst>
              <a:path w="1541902" h="1918385">
                <a:moveTo>
                  <a:pt x="0" y="0"/>
                </a:moveTo>
                <a:lnTo>
                  <a:pt x="1541902" y="0"/>
                </a:lnTo>
                <a:lnTo>
                  <a:pt x="1541902" y="1918385"/>
                </a:lnTo>
                <a:lnTo>
                  <a:pt x="0" y="1918385"/>
                </a:lnTo>
                <a:lnTo>
                  <a:pt x="0" y="0"/>
                </a:lnTo>
                <a:close/>
              </a:path>
            </a:pathLst>
          </a:custGeom>
          <a:blipFill>
            <a:blip r:embed="rId5"/>
            <a:stretch>
              <a:fillRect/>
            </a:stretch>
          </a:blipFill>
        </p:spPr>
      </p:sp>
      <p:sp>
        <p:nvSpPr>
          <p:cNvPr id="12" name="TextBox 12"/>
          <p:cNvSpPr txBox="1"/>
          <p:nvPr/>
        </p:nvSpPr>
        <p:spPr>
          <a:xfrm>
            <a:off x="1028700" y="3879397"/>
            <a:ext cx="7486863" cy="396875"/>
          </a:xfrm>
          <a:prstGeom prst="rect">
            <a:avLst/>
          </a:prstGeom>
        </p:spPr>
        <p:txBody>
          <a:bodyPr lIns="0" tIns="0" rIns="0" bIns="0" rtlCol="0" anchor="t">
            <a:spAutoFit/>
          </a:bodyPr>
          <a:lstStyle/>
          <a:p>
            <a:pPr>
              <a:lnSpc>
                <a:spcPts val="3100"/>
              </a:lnSpc>
            </a:pPr>
            <a:r>
              <a:rPr lang="en-US" sz="2500">
                <a:solidFill>
                  <a:srgbClr val="FFFFFF"/>
                </a:solidFill>
                <a:latin typeface="Roboto Bold" panose="02000000000000000000"/>
              </a:rPr>
              <a:t>Machine learning with soil fertility</a:t>
            </a:r>
            <a:endParaRPr lang="en-US" sz="2500">
              <a:solidFill>
                <a:srgbClr val="FFFFFF"/>
              </a:solidFill>
              <a:latin typeface="Roboto Bold" panose="020000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315966" flipH="1" flipV="1">
            <a:off x="13152856" y="1910700"/>
            <a:ext cx="6637500" cy="6275101"/>
          </a:xfrm>
          <a:custGeom>
            <a:avLst/>
            <a:gdLst/>
            <a:ahLst/>
            <a:cxnLst/>
            <a:rect l="l" t="t" r="r" b="b"/>
            <a:pathLst>
              <a:path w="6637500" h="6275101">
                <a:moveTo>
                  <a:pt x="6637500" y="6275100"/>
                </a:moveTo>
                <a:lnTo>
                  <a:pt x="0" y="6275100"/>
                </a:lnTo>
                <a:lnTo>
                  <a:pt x="0" y="0"/>
                </a:lnTo>
                <a:lnTo>
                  <a:pt x="6637500" y="0"/>
                </a:lnTo>
                <a:lnTo>
                  <a:pt x="6637500" y="627510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725912">
            <a:off x="-1621613" y="6256820"/>
            <a:ext cx="9675960" cy="9147665"/>
          </a:xfrm>
          <a:custGeom>
            <a:avLst/>
            <a:gdLst/>
            <a:ahLst/>
            <a:cxnLst/>
            <a:rect l="l" t="t" r="r" b="b"/>
            <a:pathLst>
              <a:path w="9675960" h="9147665">
                <a:moveTo>
                  <a:pt x="0" y="0"/>
                </a:moveTo>
                <a:lnTo>
                  <a:pt x="9675960" y="0"/>
                </a:lnTo>
                <a:lnTo>
                  <a:pt x="9675960" y="9147664"/>
                </a:lnTo>
                <a:lnTo>
                  <a:pt x="0" y="914766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a:grpSpLocks noChangeAspect="1"/>
          </p:cNvGrpSpPr>
          <p:nvPr/>
        </p:nvGrpSpPr>
        <p:grpSpPr>
          <a:xfrm rot="0">
            <a:off x="10958323" y="6471278"/>
            <a:ext cx="3126757" cy="3126745"/>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7710" r="-36173"/>
              </a:stretch>
            </a:blipFill>
          </p:spPr>
        </p:sp>
      </p:grpSp>
      <p:sp>
        <p:nvSpPr>
          <p:cNvPr id="6" name="TextBox 6"/>
          <p:cNvSpPr txBox="1"/>
          <p:nvPr/>
        </p:nvSpPr>
        <p:spPr>
          <a:xfrm>
            <a:off x="1028700" y="5509095"/>
            <a:ext cx="9400613" cy="2865105"/>
          </a:xfrm>
          <a:prstGeom prst="rect">
            <a:avLst/>
          </a:prstGeom>
        </p:spPr>
        <p:txBody>
          <a:bodyPr lIns="0" tIns="0" rIns="0" bIns="0" rtlCol="0" anchor="t">
            <a:spAutoFit/>
          </a:bodyPr>
          <a:lstStyle/>
          <a:p>
            <a:pPr>
              <a:lnSpc>
                <a:spcPts val="3760"/>
              </a:lnSpc>
            </a:pPr>
            <a:r>
              <a:rPr lang="en-US" sz="3035">
                <a:solidFill>
                  <a:srgbClr val="000000"/>
                </a:solidFill>
                <a:latin typeface="Roboto" panose="02000000000000000000"/>
              </a:rPr>
              <a:t>The main function provided by a fertile soil is the provision of food, which is very important considering FAO's Zero hunger objective. A fertile soil also provides essential nutrients for plant growth, to produce healthy food with all the necessary nutrients needed for human health.</a:t>
            </a:r>
            <a:endParaRPr lang="en-US" sz="3035">
              <a:solidFill>
                <a:srgbClr val="000000"/>
              </a:solidFill>
              <a:latin typeface="Roboto" panose="02000000000000000000"/>
            </a:endParaRPr>
          </a:p>
        </p:txBody>
      </p:sp>
      <p:sp>
        <p:nvSpPr>
          <p:cNvPr id="7" name="TextBox 7"/>
          <p:cNvSpPr txBox="1"/>
          <p:nvPr/>
        </p:nvSpPr>
        <p:spPr>
          <a:xfrm>
            <a:off x="1028700" y="1224647"/>
            <a:ext cx="8629662" cy="2263775"/>
          </a:xfrm>
          <a:prstGeom prst="rect">
            <a:avLst/>
          </a:prstGeom>
        </p:spPr>
        <p:txBody>
          <a:bodyPr lIns="0" tIns="0" rIns="0" bIns="0" rtlCol="0" anchor="t">
            <a:spAutoFit/>
          </a:bodyPr>
          <a:lstStyle/>
          <a:p>
            <a:pPr>
              <a:lnSpc>
                <a:spcPts val="8800"/>
              </a:lnSpc>
            </a:pPr>
            <a:r>
              <a:rPr lang="en-US" sz="8000">
                <a:solidFill>
                  <a:srgbClr val="000000"/>
                </a:solidFill>
                <a:latin typeface="Roboto Bold" panose="02000000000000000000"/>
              </a:rPr>
              <a:t>IMPORTANCE OF SOIL FERTILITY</a:t>
            </a:r>
            <a:endParaRPr lang="en-US" sz="8000">
              <a:solidFill>
                <a:srgbClr val="000000"/>
              </a:solidFill>
              <a:latin typeface="Roboto Bold" panose="02000000000000000000"/>
            </a:endParaRPr>
          </a:p>
        </p:txBody>
      </p:sp>
      <p:sp>
        <p:nvSpPr>
          <p:cNvPr id="8" name="Freeform 8"/>
          <p:cNvSpPr/>
          <p:nvPr/>
        </p:nvSpPr>
        <p:spPr>
          <a:xfrm>
            <a:off x="599174" y="477407"/>
            <a:ext cx="1825495" cy="962948"/>
          </a:xfrm>
          <a:custGeom>
            <a:avLst/>
            <a:gdLst/>
            <a:ahLst/>
            <a:cxnLst/>
            <a:rect l="l" t="t" r="r" b="b"/>
            <a:pathLst>
              <a:path w="1825495" h="962948">
                <a:moveTo>
                  <a:pt x="0" y="0"/>
                </a:moveTo>
                <a:lnTo>
                  <a:pt x="1825495" y="0"/>
                </a:lnTo>
                <a:lnTo>
                  <a:pt x="1825495" y="962949"/>
                </a:lnTo>
                <a:lnTo>
                  <a:pt x="0" y="962949"/>
                </a:lnTo>
                <a:lnTo>
                  <a:pt x="0" y="0"/>
                </a:lnTo>
                <a:close/>
              </a:path>
            </a:pathLst>
          </a:custGeom>
          <a:blipFill>
            <a:blip r:embed="rId4"/>
            <a:stretch>
              <a:fillRect/>
            </a:stretch>
          </a:blipFill>
        </p:spPr>
      </p:sp>
      <p:sp>
        <p:nvSpPr>
          <p:cNvPr id="9" name="Freeform 9"/>
          <p:cNvSpPr/>
          <p:nvPr/>
        </p:nvSpPr>
        <p:spPr>
          <a:xfrm>
            <a:off x="8887412" y="8170530"/>
            <a:ext cx="1541902" cy="1918385"/>
          </a:xfrm>
          <a:custGeom>
            <a:avLst/>
            <a:gdLst/>
            <a:ahLst/>
            <a:cxnLst/>
            <a:rect l="l" t="t" r="r" b="b"/>
            <a:pathLst>
              <a:path w="1541902" h="1918385">
                <a:moveTo>
                  <a:pt x="0" y="0"/>
                </a:moveTo>
                <a:lnTo>
                  <a:pt x="1541901" y="0"/>
                </a:lnTo>
                <a:lnTo>
                  <a:pt x="1541901" y="1918385"/>
                </a:lnTo>
                <a:lnTo>
                  <a:pt x="0" y="1918385"/>
                </a:lnTo>
                <a:lnTo>
                  <a:pt x="0" y="0"/>
                </a:lnTo>
                <a:close/>
              </a:path>
            </a:pathLst>
          </a:custGeom>
          <a:blipFill>
            <a:blip r:embed="rId5"/>
            <a:stretch>
              <a:fillRect/>
            </a:stretch>
          </a:blipFill>
        </p:spPr>
      </p:sp>
      <p:grpSp>
        <p:nvGrpSpPr>
          <p:cNvPr id="10" name="Group 10"/>
          <p:cNvGrpSpPr>
            <a:grpSpLocks noChangeAspect="1"/>
          </p:cNvGrpSpPr>
          <p:nvPr/>
        </p:nvGrpSpPr>
        <p:grpSpPr>
          <a:xfrm rot="0">
            <a:off x="10703507" y="958882"/>
            <a:ext cx="6193631" cy="5246370"/>
            <a:chOff x="0" y="0"/>
            <a:chExt cx="2374900" cy="2011680"/>
          </a:xfrm>
        </p:grpSpPr>
        <p:sp>
          <p:nvSpPr>
            <p:cNvPr id="11" name="Freeform 11"/>
            <p:cNvSpPr/>
            <p:nvPr/>
          </p:nvSpPr>
          <p:spPr>
            <a:xfrm>
              <a:off x="-2540" y="-2540"/>
              <a:ext cx="2377441" cy="2009140"/>
            </a:xfrm>
            <a:custGeom>
              <a:avLst/>
              <a:gdLst/>
              <a:ahLst/>
              <a:cxnLst/>
              <a:rect l="l" t="t" r="r" b="b"/>
              <a:pathLst>
                <a:path w="2377441"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09" y="132080"/>
                    <a:pt x="1635759" y="125730"/>
                  </a:cubicBezTo>
                  <a:cubicBezTo>
                    <a:pt x="1631949" y="121920"/>
                    <a:pt x="1629409" y="123190"/>
                    <a:pt x="1625599" y="125730"/>
                  </a:cubicBezTo>
                  <a:lnTo>
                    <a:pt x="1617979" y="133350"/>
                  </a:lnTo>
                  <a:cubicBezTo>
                    <a:pt x="1616709" y="134620"/>
                    <a:pt x="1614169" y="134620"/>
                    <a:pt x="1612899" y="134620"/>
                  </a:cubicBezTo>
                  <a:lnTo>
                    <a:pt x="1605279" y="134620"/>
                  </a:lnTo>
                  <a:cubicBezTo>
                    <a:pt x="1600199" y="134620"/>
                    <a:pt x="1595119" y="133350"/>
                    <a:pt x="1590040" y="132080"/>
                  </a:cubicBezTo>
                  <a:cubicBezTo>
                    <a:pt x="1583690" y="130810"/>
                    <a:pt x="1578609" y="127000"/>
                    <a:pt x="1572259" y="125730"/>
                  </a:cubicBezTo>
                  <a:cubicBezTo>
                    <a:pt x="1562099" y="124460"/>
                    <a:pt x="1559559" y="115570"/>
                    <a:pt x="1555749" y="109220"/>
                  </a:cubicBezTo>
                  <a:cubicBezTo>
                    <a:pt x="1553209" y="105410"/>
                    <a:pt x="1548129" y="100330"/>
                    <a:pt x="1543049" y="101600"/>
                  </a:cubicBezTo>
                  <a:cubicBezTo>
                    <a:pt x="1537969" y="104140"/>
                    <a:pt x="1532889" y="101600"/>
                    <a:pt x="1529079" y="100330"/>
                  </a:cubicBezTo>
                  <a:cubicBezTo>
                    <a:pt x="1527809" y="100330"/>
                    <a:pt x="1525269" y="99060"/>
                    <a:pt x="1523999" y="99060"/>
                  </a:cubicBezTo>
                  <a:cubicBezTo>
                    <a:pt x="1515109" y="96520"/>
                    <a:pt x="1508759" y="101600"/>
                    <a:pt x="1502409" y="107950"/>
                  </a:cubicBezTo>
                  <a:lnTo>
                    <a:pt x="1497329" y="113030"/>
                  </a:lnTo>
                  <a:cubicBezTo>
                    <a:pt x="1496059" y="114300"/>
                    <a:pt x="1496059" y="116840"/>
                    <a:pt x="1494790" y="118110"/>
                  </a:cubicBezTo>
                  <a:cubicBezTo>
                    <a:pt x="1487170" y="124460"/>
                    <a:pt x="1479550" y="121920"/>
                    <a:pt x="1470659" y="118110"/>
                  </a:cubicBezTo>
                  <a:cubicBezTo>
                    <a:pt x="1463040" y="114300"/>
                    <a:pt x="1454149" y="118110"/>
                    <a:pt x="1451609"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79"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59" y="116840"/>
                    <a:pt x="1202690" y="118110"/>
                  </a:cubicBezTo>
                  <a:cubicBezTo>
                    <a:pt x="1197609" y="119380"/>
                    <a:pt x="1197609"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09"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6"/>
              <a:stretch>
                <a:fillRect l="-16101" r="-10817"/>
              </a:stretch>
            </a:blipFill>
          </p:spPr>
        </p:sp>
      </p:grpSp>
      <p:sp>
        <p:nvSpPr>
          <p:cNvPr id="12" name="TextBox 12"/>
          <p:cNvSpPr txBox="1"/>
          <p:nvPr/>
        </p:nvSpPr>
        <p:spPr>
          <a:xfrm>
            <a:off x="1007953" y="3736810"/>
            <a:ext cx="9148737" cy="480060"/>
          </a:xfrm>
          <a:prstGeom prst="rect">
            <a:avLst/>
          </a:prstGeom>
        </p:spPr>
        <p:txBody>
          <a:bodyPr lIns="0" tIns="0" rIns="0" bIns="0" rtlCol="0" anchor="t">
            <a:spAutoFit/>
          </a:bodyPr>
          <a:lstStyle/>
          <a:p>
            <a:pPr>
              <a:lnSpc>
                <a:spcPts val="3720"/>
              </a:lnSpc>
            </a:pPr>
            <a:r>
              <a:rPr lang="en-US" sz="3000">
                <a:solidFill>
                  <a:srgbClr val="000000"/>
                </a:solidFill>
                <a:latin typeface="Roboto Bold" panose="02000000000000000000"/>
              </a:rPr>
              <a:t>Soils support 95% of all food production.</a:t>
            </a:r>
            <a:endParaRPr lang="en-US" sz="3000">
              <a:solidFill>
                <a:srgbClr val="000000"/>
              </a:solidFill>
              <a:latin typeface="Roboto Bold" panose="02000000000000000000"/>
            </a:endParaRPr>
          </a:p>
        </p:txBody>
      </p:sp>
      <p:sp>
        <p:nvSpPr>
          <p:cNvPr id="13" name="TextBox 13"/>
          <p:cNvSpPr txBox="1"/>
          <p:nvPr/>
        </p:nvSpPr>
        <p:spPr>
          <a:xfrm>
            <a:off x="1028700" y="4422457"/>
            <a:ext cx="9127989" cy="1413510"/>
          </a:xfrm>
          <a:prstGeom prst="rect">
            <a:avLst/>
          </a:prstGeom>
        </p:spPr>
        <p:txBody>
          <a:bodyPr lIns="0" tIns="0" rIns="0" bIns="0" rtlCol="0" anchor="t">
            <a:spAutoFit/>
          </a:bodyPr>
          <a:lstStyle/>
          <a:p>
            <a:pPr>
              <a:lnSpc>
                <a:spcPts val="3720"/>
              </a:lnSpc>
            </a:pPr>
            <a:r>
              <a:rPr lang="en-US" sz="3000">
                <a:solidFill>
                  <a:srgbClr val="000000"/>
                </a:solidFill>
                <a:latin typeface="Roboto Bold" panose="02000000000000000000"/>
              </a:rPr>
              <a:t>It takes 2,000 years for natural processes to make 10 centimeters of fertile soil from bedrock.</a:t>
            </a:r>
            <a:endParaRPr lang="en-US" sz="3000">
              <a:solidFill>
                <a:srgbClr val="000000"/>
              </a:solidFill>
              <a:latin typeface="Roboto Bold" panose="02000000000000000000"/>
            </a:endParaRPr>
          </a:p>
          <a:p>
            <a:pPr>
              <a:lnSpc>
                <a:spcPts val="3720"/>
              </a:lnSpc>
            </a:pPr>
            <a:r>
              <a:rPr lang="en-US" sz="3000">
                <a:solidFill>
                  <a:srgbClr val="000000"/>
                </a:solidFill>
                <a:latin typeface="Roboto Bold" panose="02000000000000000000"/>
              </a:rPr>
              <a:t>.</a:t>
            </a:r>
            <a:endParaRPr lang="en-US" sz="3000">
              <a:solidFill>
                <a:srgbClr val="000000"/>
              </a:solidFill>
              <a:latin typeface="Roboto Bold" panose="020000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25912">
            <a:off x="-4334986" y="-6670357"/>
            <a:ext cx="24059507" cy="22745888"/>
          </a:xfrm>
          <a:custGeom>
            <a:avLst/>
            <a:gdLst/>
            <a:ahLst/>
            <a:cxnLst/>
            <a:rect l="l" t="t" r="r" b="b"/>
            <a:pathLst>
              <a:path w="24059507" h="22745888">
                <a:moveTo>
                  <a:pt x="0" y="0"/>
                </a:moveTo>
                <a:lnTo>
                  <a:pt x="24059508" y="0"/>
                </a:lnTo>
                <a:lnTo>
                  <a:pt x="24059508" y="22745888"/>
                </a:lnTo>
                <a:lnTo>
                  <a:pt x="0" y="22745888"/>
                </a:lnTo>
                <a:lnTo>
                  <a:pt x="0" y="0"/>
                </a:lnTo>
                <a:close/>
              </a:path>
            </a:pathLst>
          </a:custGeom>
          <a:blipFill>
            <a:blip r:embed="rId1">
              <a:extLst>
                <a:ext uri="{96DAC541-7B7A-43D3-8B79-37D633B846F1}">
                  <asvg:svgBlip xmlns:asvg="http://schemas.microsoft.com/office/drawing/2016/SVG/main" r:embed="rId2"/>
                </a:ext>
              </a:extLst>
            </a:blip>
            <a:stretch>
              <a:fillRect t="-50604" r="-50604"/>
            </a:stretch>
          </a:blipFill>
        </p:spPr>
      </p:sp>
      <p:sp>
        <p:nvSpPr>
          <p:cNvPr id="3" name="TextBox 3"/>
          <p:cNvSpPr txBox="1"/>
          <p:nvPr/>
        </p:nvSpPr>
        <p:spPr>
          <a:xfrm>
            <a:off x="921364" y="2206360"/>
            <a:ext cx="9563219" cy="6996106"/>
          </a:xfrm>
          <a:prstGeom prst="rect">
            <a:avLst/>
          </a:prstGeom>
        </p:spPr>
        <p:txBody>
          <a:bodyPr lIns="0" tIns="0" rIns="0" bIns="0" rtlCol="0" anchor="t">
            <a:spAutoFit/>
          </a:bodyPr>
          <a:lstStyle/>
          <a:p>
            <a:pPr>
              <a:lnSpc>
                <a:spcPts val="4265"/>
              </a:lnSpc>
            </a:pPr>
            <a:r>
              <a:rPr lang="en-US" sz="3440">
                <a:solidFill>
                  <a:srgbClr val="FFFFFF"/>
                </a:solidFill>
                <a:latin typeface="Roboto Bold" panose="02000000000000000000"/>
              </a:rPr>
              <a:t>N = Nitrogen</a:t>
            </a:r>
            <a:endParaRPr lang="en-US" sz="3440">
              <a:solidFill>
                <a:srgbClr val="FFFFFF"/>
              </a:solidFill>
              <a:latin typeface="Roboto Bold" panose="02000000000000000000"/>
            </a:endParaRPr>
          </a:p>
          <a:p>
            <a:pPr>
              <a:lnSpc>
                <a:spcPts val="4265"/>
              </a:lnSpc>
            </a:pPr>
            <a:r>
              <a:rPr lang="en-US" sz="3440">
                <a:solidFill>
                  <a:srgbClr val="FFFFFF"/>
                </a:solidFill>
                <a:latin typeface="Roboto Bold" panose="02000000000000000000"/>
              </a:rPr>
              <a:t>P = phosphorous</a:t>
            </a:r>
            <a:endParaRPr lang="en-US" sz="3440">
              <a:solidFill>
                <a:srgbClr val="FFFFFF"/>
              </a:solidFill>
              <a:latin typeface="Roboto Bold" panose="02000000000000000000"/>
            </a:endParaRPr>
          </a:p>
          <a:p>
            <a:pPr>
              <a:lnSpc>
                <a:spcPts val="4265"/>
              </a:lnSpc>
            </a:pPr>
            <a:r>
              <a:rPr lang="en-US" sz="3440">
                <a:solidFill>
                  <a:srgbClr val="FFFFFF"/>
                </a:solidFill>
                <a:latin typeface="Roboto Bold" panose="02000000000000000000"/>
              </a:rPr>
              <a:t>K = Potassium</a:t>
            </a:r>
            <a:endParaRPr lang="en-US" sz="3440">
              <a:solidFill>
                <a:srgbClr val="FFFFFF"/>
              </a:solidFill>
              <a:latin typeface="Roboto Bold" panose="02000000000000000000"/>
            </a:endParaRPr>
          </a:p>
          <a:p>
            <a:pPr>
              <a:lnSpc>
                <a:spcPts val="4265"/>
              </a:lnSpc>
            </a:pPr>
            <a:r>
              <a:rPr lang="en-US" sz="3440">
                <a:solidFill>
                  <a:srgbClr val="FFFFFF"/>
                </a:solidFill>
                <a:latin typeface="Roboto Bold" panose="02000000000000000000"/>
              </a:rPr>
              <a:t>Ph = A scale used to identify acid or base nature</a:t>
            </a:r>
            <a:endParaRPr lang="en-US" sz="3440">
              <a:solidFill>
                <a:srgbClr val="FFFFFF"/>
              </a:solidFill>
              <a:latin typeface="Roboto Bold" panose="02000000000000000000"/>
            </a:endParaRPr>
          </a:p>
          <a:p>
            <a:pPr>
              <a:lnSpc>
                <a:spcPts val="4265"/>
              </a:lnSpc>
            </a:pPr>
            <a:r>
              <a:rPr lang="en-US" sz="3440">
                <a:solidFill>
                  <a:srgbClr val="FFFFFF"/>
                </a:solidFill>
                <a:latin typeface="Roboto Bold" panose="02000000000000000000"/>
              </a:rPr>
              <a:t>EC = Electrical Conductivity</a:t>
            </a:r>
            <a:endParaRPr lang="en-US" sz="3440">
              <a:solidFill>
                <a:srgbClr val="FFFFFF"/>
              </a:solidFill>
              <a:latin typeface="Roboto Bold" panose="02000000000000000000"/>
            </a:endParaRPr>
          </a:p>
          <a:p>
            <a:pPr>
              <a:lnSpc>
                <a:spcPts val="4265"/>
              </a:lnSpc>
            </a:pPr>
            <a:r>
              <a:rPr lang="en-US" sz="3440">
                <a:solidFill>
                  <a:srgbClr val="FFFFFF"/>
                </a:solidFill>
                <a:latin typeface="Roboto Bold" panose="02000000000000000000"/>
              </a:rPr>
              <a:t>OC = Organic Carbon (Urea)</a:t>
            </a:r>
            <a:endParaRPr lang="en-US" sz="3440">
              <a:solidFill>
                <a:srgbClr val="FFFFFF"/>
              </a:solidFill>
              <a:latin typeface="Roboto Bold" panose="02000000000000000000"/>
            </a:endParaRPr>
          </a:p>
          <a:p>
            <a:pPr>
              <a:lnSpc>
                <a:spcPts val="4265"/>
              </a:lnSpc>
            </a:pPr>
            <a:r>
              <a:rPr lang="en-US" sz="3440">
                <a:solidFill>
                  <a:srgbClr val="FFFFFF"/>
                </a:solidFill>
                <a:latin typeface="Roboto Bold" panose="02000000000000000000"/>
              </a:rPr>
              <a:t>S = Sulphur</a:t>
            </a:r>
            <a:endParaRPr lang="en-US" sz="3440">
              <a:solidFill>
                <a:srgbClr val="FFFFFF"/>
              </a:solidFill>
              <a:latin typeface="Roboto Bold" panose="02000000000000000000"/>
            </a:endParaRPr>
          </a:p>
          <a:p>
            <a:pPr>
              <a:lnSpc>
                <a:spcPts val="4265"/>
              </a:lnSpc>
            </a:pPr>
            <a:r>
              <a:rPr lang="en-US" sz="3440">
                <a:solidFill>
                  <a:srgbClr val="FFFFFF"/>
                </a:solidFill>
                <a:latin typeface="Roboto Bold" panose="02000000000000000000"/>
              </a:rPr>
              <a:t>zn = zinc</a:t>
            </a:r>
            <a:endParaRPr lang="en-US" sz="3440">
              <a:solidFill>
                <a:srgbClr val="FFFFFF"/>
              </a:solidFill>
              <a:latin typeface="Roboto Bold" panose="02000000000000000000"/>
            </a:endParaRPr>
          </a:p>
          <a:p>
            <a:pPr>
              <a:lnSpc>
                <a:spcPts val="4265"/>
              </a:lnSpc>
            </a:pPr>
            <a:r>
              <a:rPr lang="en-US" sz="3440">
                <a:solidFill>
                  <a:srgbClr val="FFFFFF"/>
                </a:solidFill>
                <a:latin typeface="Roboto Bold" panose="02000000000000000000"/>
              </a:rPr>
              <a:t>Fe = iron</a:t>
            </a:r>
            <a:endParaRPr lang="en-US" sz="3440">
              <a:solidFill>
                <a:srgbClr val="FFFFFF"/>
              </a:solidFill>
              <a:latin typeface="Roboto Bold" panose="02000000000000000000"/>
            </a:endParaRPr>
          </a:p>
          <a:p>
            <a:pPr>
              <a:lnSpc>
                <a:spcPts val="4265"/>
              </a:lnSpc>
            </a:pPr>
            <a:r>
              <a:rPr lang="en-US" sz="3440">
                <a:solidFill>
                  <a:srgbClr val="FFFFFF"/>
                </a:solidFill>
                <a:latin typeface="Roboto Bold" panose="02000000000000000000"/>
              </a:rPr>
              <a:t>Cu = Copper</a:t>
            </a:r>
            <a:endParaRPr lang="en-US" sz="3440">
              <a:solidFill>
                <a:srgbClr val="FFFFFF"/>
              </a:solidFill>
              <a:latin typeface="Roboto Bold" panose="02000000000000000000"/>
            </a:endParaRPr>
          </a:p>
          <a:p>
            <a:pPr>
              <a:lnSpc>
                <a:spcPts val="4265"/>
              </a:lnSpc>
            </a:pPr>
            <a:r>
              <a:rPr lang="en-US" sz="3440">
                <a:solidFill>
                  <a:srgbClr val="FFFFFF"/>
                </a:solidFill>
                <a:latin typeface="Roboto Bold" panose="02000000000000000000"/>
              </a:rPr>
              <a:t>Mn = Magnesium</a:t>
            </a:r>
            <a:endParaRPr lang="en-US" sz="3440">
              <a:solidFill>
                <a:srgbClr val="FFFFFF"/>
              </a:solidFill>
              <a:latin typeface="Roboto Bold" panose="02000000000000000000"/>
            </a:endParaRPr>
          </a:p>
          <a:p>
            <a:pPr>
              <a:lnSpc>
                <a:spcPts val="4265"/>
              </a:lnSpc>
            </a:pPr>
            <a:r>
              <a:rPr lang="en-US" sz="3440">
                <a:solidFill>
                  <a:srgbClr val="FFFFFF"/>
                </a:solidFill>
                <a:latin typeface="Roboto Bold" panose="02000000000000000000"/>
              </a:rPr>
              <a:t>B = Boron</a:t>
            </a:r>
            <a:endParaRPr lang="en-US" sz="3440">
              <a:solidFill>
                <a:srgbClr val="FFFFFF"/>
              </a:solidFill>
              <a:latin typeface="Roboto Bold" panose="02000000000000000000"/>
            </a:endParaRPr>
          </a:p>
          <a:p>
            <a:pPr>
              <a:lnSpc>
                <a:spcPts val="4265"/>
              </a:lnSpc>
            </a:pPr>
          </a:p>
        </p:txBody>
      </p:sp>
      <p:sp>
        <p:nvSpPr>
          <p:cNvPr id="4" name="Freeform 4"/>
          <p:cNvSpPr/>
          <p:nvPr/>
        </p:nvSpPr>
        <p:spPr>
          <a:xfrm>
            <a:off x="7506279" y="8293366"/>
            <a:ext cx="1825495" cy="962948"/>
          </a:xfrm>
          <a:custGeom>
            <a:avLst/>
            <a:gdLst/>
            <a:ahLst/>
            <a:cxnLst/>
            <a:rect l="l" t="t" r="r" b="b"/>
            <a:pathLst>
              <a:path w="1825495" h="962948">
                <a:moveTo>
                  <a:pt x="0" y="0"/>
                </a:moveTo>
                <a:lnTo>
                  <a:pt x="1825495" y="0"/>
                </a:lnTo>
                <a:lnTo>
                  <a:pt x="1825495" y="962948"/>
                </a:lnTo>
                <a:lnTo>
                  <a:pt x="0" y="962948"/>
                </a:lnTo>
                <a:lnTo>
                  <a:pt x="0" y="0"/>
                </a:lnTo>
                <a:close/>
              </a:path>
            </a:pathLst>
          </a:custGeom>
          <a:blipFill>
            <a:blip r:embed="rId3"/>
            <a:stretch>
              <a:fillRect/>
            </a:stretch>
          </a:blipFill>
        </p:spPr>
      </p:sp>
      <p:sp>
        <p:nvSpPr>
          <p:cNvPr id="5" name="Freeform 5"/>
          <p:cNvSpPr/>
          <p:nvPr/>
        </p:nvSpPr>
        <p:spPr>
          <a:xfrm>
            <a:off x="5001050" y="7901530"/>
            <a:ext cx="1403847" cy="1746621"/>
          </a:xfrm>
          <a:custGeom>
            <a:avLst/>
            <a:gdLst/>
            <a:ahLst/>
            <a:cxnLst/>
            <a:rect l="l" t="t" r="r" b="b"/>
            <a:pathLst>
              <a:path w="1403847" h="1746621">
                <a:moveTo>
                  <a:pt x="0" y="0"/>
                </a:moveTo>
                <a:lnTo>
                  <a:pt x="1403846" y="0"/>
                </a:lnTo>
                <a:lnTo>
                  <a:pt x="1403846" y="1746620"/>
                </a:lnTo>
                <a:lnTo>
                  <a:pt x="0" y="1746620"/>
                </a:lnTo>
                <a:lnTo>
                  <a:pt x="0" y="0"/>
                </a:lnTo>
                <a:close/>
              </a:path>
            </a:pathLst>
          </a:custGeom>
          <a:blipFill>
            <a:blip r:embed="rId4"/>
            <a:stretch>
              <a:fillRect/>
            </a:stretch>
          </a:blipFill>
        </p:spPr>
      </p:sp>
      <p:sp>
        <p:nvSpPr>
          <p:cNvPr id="6" name="TextBox 6"/>
          <p:cNvSpPr txBox="1"/>
          <p:nvPr/>
        </p:nvSpPr>
        <p:spPr>
          <a:xfrm>
            <a:off x="-140008" y="559095"/>
            <a:ext cx="18943564" cy="1243318"/>
          </a:xfrm>
          <a:prstGeom prst="rect">
            <a:avLst/>
          </a:prstGeom>
        </p:spPr>
        <p:txBody>
          <a:bodyPr lIns="0" tIns="0" rIns="0" bIns="0" rtlCol="0" anchor="t">
            <a:spAutoFit/>
          </a:bodyPr>
          <a:lstStyle/>
          <a:p>
            <a:pPr algn="ctr">
              <a:lnSpc>
                <a:spcPts val="10220"/>
              </a:lnSpc>
            </a:pPr>
            <a:r>
              <a:rPr lang="en-US" sz="7300">
                <a:solidFill>
                  <a:srgbClr val="FFFFFF"/>
                </a:solidFill>
                <a:latin typeface="Canva Sans Bold" panose="020B0803030501040103"/>
              </a:rPr>
              <a:t>ELEMENTS NEEDED FOR FERTILE SOIL</a:t>
            </a:r>
            <a:endParaRPr lang="en-US" sz="7300">
              <a:solidFill>
                <a:srgbClr val="FFFFFF"/>
              </a:solidFill>
              <a:latin typeface="Canva Sans Bold" panose="020B0803030501040103"/>
            </a:endParaRPr>
          </a:p>
        </p:txBody>
      </p:sp>
      <p:sp>
        <p:nvSpPr>
          <p:cNvPr id="7" name="TextBox 7"/>
          <p:cNvSpPr txBox="1"/>
          <p:nvPr/>
        </p:nvSpPr>
        <p:spPr>
          <a:xfrm>
            <a:off x="10769341" y="2292592"/>
            <a:ext cx="5685575" cy="7447182"/>
          </a:xfrm>
          <a:prstGeom prst="rect">
            <a:avLst/>
          </a:prstGeom>
        </p:spPr>
        <p:txBody>
          <a:bodyPr lIns="0" tIns="0" rIns="0" bIns="0" rtlCol="0" anchor="t">
            <a:spAutoFit/>
          </a:bodyPr>
          <a:lstStyle/>
          <a:p>
            <a:pPr algn="just">
              <a:lnSpc>
                <a:spcPts val="4540"/>
              </a:lnSpc>
            </a:pPr>
            <a:r>
              <a:rPr lang="en-US" sz="3240">
                <a:solidFill>
                  <a:srgbClr val="FFFFFF"/>
                </a:solidFill>
                <a:latin typeface="Canva Sans Bold" panose="020B0803030501040103"/>
              </a:rPr>
              <a:t>The mentioned chemicals and parameters are crucial indicators of soil fertility and quality. By collecting data on these parameters from various soils and sources, we can build a comprehensive dataset. This dataset can then be utilized to develop a machine learning prediction model.</a:t>
            </a:r>
            <a:endParaRPr lang="en-US" sz="3240">
              <a:solidFill>
                <a:srgbClr val="FFFFFF"/>
              </a:solidFill>
              <a:latin typeface="Canva Sans Bold" panose="020B0803030501040103"/>
            </a:endParaRPr>
          </a:p>
          <a:p>
            <a:pPr algn="just">
              <a:lnSpc>
                <a:spcPts val="4540"/>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25912">
            <a:off x="-6566304" y="-4666200"/>
            <a:ext cx="19711679" cy="18635446"/>
          </a:xfrm>
          <a:custGeom>
            <a:avLst/>
            <a:gdLst/>
            <a:ahLst/>
            <a:cxnLst/>
            <a:rect l="l" t="t" r="r" b="b"/>
            <a:pathLst>
              <a:path w="19711679" h="18635446">
                <a:moveTo>
                  <a:pt x="0" y="0"/>
                </a:moveTo>
                <a:lnTo>
                  <a:pt x="19711679" y="0"/>
                </a:lnTo>
                <a:lnTo>
                  <a:pt x="19711679" y="18635446"/>
                </a:lnTo>
                <a:lnTo>
                  <a:pt x="0" y="18635446"/>
                </a:lnTo>
                <a:lnTo>
                  <a:pt x="0" y="0"/>
                </a:lnTo>
                <a:close/>
              </a:path>
            </a:pathLst>
          </a:custGeom>
          <a:blipFill>
            <a:blip r:embed="rId1">
              <a:extLst>
                <a:ext uri="{96DAC541-7B7A-43D3-8B79-37D633B846F1}">
                  <asvg:svgBlip xmlns:asvg="http://schemas.microsoft.com/office/drawing/2016/SVG/main" r:embed="rId2"/>
                </a:ext>
              </a:extLst>
            </a:blip>
            <a:stretch>
              <a:fillRect t="-50604" r="-50604"/>
            </a:stretch>
          </a:blipFill>
        </p:spPr>
      </p:sp>
      <p:grpSp>
        <p:nvGrpSpPr>
          <p:cNvPr id="3" name="Group 3"/>
          <p:cNvGrpSpPr/>
          <p:nvPr/>
        </p:nvGrpSpPr>
        <p:grpSpPr>
          <a:xfrm rot="0">
            <a:off x="8221064" y="2293771"/>
            <a:ext cx="9829969" cy="5639722"/>
            <a:chOff x="0" y="0"/>
            <a:chExt cx="13106625" cy="7519629"/>
          </a:xfrm>
        </p:grpSpPr>
        <p:pic>
          <p:nvPicPr>
            <p:cNvPr id="4" name="Picture 4"/>
            <p:cNvPicPr>
              <a:picLocks noChangeAspect="1"/>
            </p:cNvPicPr>
            <p:nvPr/>
          </p:nvPicPr>
          <p:blipFill>
            <a:blip r:embed="rId3"/>
            <a:srcRect l="764" r="764"/>
            <a:stretch>
              <a:fillRect/>
            </a:stretch>
          </p:blipFill>
          <p:spPr>
            <a:xfrm>
              <a:off x="0" y="0"/>
              <a:ext cx="13106625" cy="7519629"/>
            </a:xfrm>
            <a:prstGeom prst="rect">
              <a:avLst/>
            </a:prstGeom>
          </p:spPr>
        </p:pic>
      </p:grpSp>
      <p:grpSp>
        <p:nvGrpSpPr>
          <p:cNvPr id="5" name="Group 5"/>
          <p:cNvGrpSpPr/>
          <p:nvPr/>
        </p:nvGrpSpPr>
        <p:grpSpPr>
          <a:xfrm rot="0">
            <a:off x="9104332" y="8351965"/>
            <a:ext cx="8946701" cy="3172310"/>
            <a:chOff x="0" y="0"/>
            <a:chExt cx="2356333" cy="835506"/>
          </a:xfrm>
        </p:grpSpPr>
        <p:sp>
          <p:nvSpPr>
            <p:cNvPr id="6" name="Freeform 6"/>
            <p:cNvSpPr/>
            <p:nvPr/>
          </p:nvSpPr>
          <p:spPr>
            <a:xfrm>
              <a:off x="0" y="0"/>
              <a:ext cx="2356333" cy="835506"/>
            </a:xfrm>
            <a:custGeom>
              <a:avLst/>
              <a:gdLst/>
              <a:ahLst/>
              <a:cxnLst/>
              <a:rect l="l" t="t" r="r" b="b"/>
              <a:pathLst>
                <a:path w="2356333" h="835506">
                  <a:moveTo>
                    <a:pt x="0" y="0"/>
                  </a:moveTo>
                  <a:lnTo>
                    <a:pt x="2356333" y="0"/>
                  </a:lnTo>
                  <a:lnTo>
                    <a:pt x="2356333" y="835506"/>
                  </a:lnTo>
                  <a:lnTo>
                    <a:pt x="0" y="835506"/>
                  </a:lnTo>
                  <a:close/>
                </a:path>
              </a:pathLst>
            </a:custGeom>
            <a:solidFill>
              <a:srgbClr val="FFFFFF"/>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3100"/>
                </a:lnSpc>
              </a:pPr>
            </a:p>
          </p:txBody>
        </p:sp>
      </p:grpSp>
      <p:grpSp>
        <p:nvGrpSpPr>
          <p:cNvPr id="8" name="Group 8"/>
          <p:cNvGrpSpPr/>
          <p:nvPr/>
        </p:nvGrpSpPr>
        <p:grpSpPr>
          <a:xfrm rot="0">
            <a:off x="9104332" y="7933493"/>
            <a:ext cx="8807001" cy="2004627"/>
            <a:chOff x="0" y="0"/>
            <a:chExt cx="2319539" cy="527968"/>
          </a:xfrm>
        </p:grpSpPr>
        <p:sp>
          <p:nvSpPr>
            <p:cNvPr id="9" name="Freeform 9"/>
            <p:cNvSpPr/>
            <p:nvPr/>
          </p:nvSpPr>
          <p:spPr>
            <a:xfrm>
              <a:off x="0" y="0"/>
              <a:ext cx="2319539" cy="527968"/>
            </a:xfrm>
            <a:custGeom>
              <a:avLst/>
              <a:gdLst/>
              <a:ahLst/>
              <a:cxnLst/>
              <a:rect l="l" t="t" r="r" b="b"/>
              <a:pathLst>
                <a:path w="2319539" h="527968">
                  <a:moveTo>
                    <a:pt x="0" y="0"/>
                  </a:moveTo>
                  <a:lnTo>
                    <a:pt x="2319539" y="0"/>
                  </a:lnTo>
                  <a:lnTo>
                    <a:pt x="2319539" y="527968"/>
                  </a:lnTo>
                  <a:lnTo>
                    <a:pt x="0" y="527968"/>
                  </a:lnTo>
                  <a:close/>
                </a:path>
              </a:pathLst>
            </a:custGeom>
            <a:solidFill>
              <a:srgbClr val="70B714"/>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3100"/>
                </a:lnSpc>
              </a:pPr>
            </a:p>
          </p:txBody>
        </p:sp>
      </p:grpSp>
      <p:sp>
        <p:nvSpPr>
          <p:cNvPr id="11" name="Freeform 11"/>
          <p:cNvSpPr/>
          <p:nvPr/>
        </p:nvSpPr>
        <p:spPr>
          <a:xfrm>
            <a:off x="6916887" y="8563909"/>
            <a:ext cx="1825495" cy="962948"/>
          </a:xfrm>
          <a:custGeom>
            <a:avLst/>
            <a:gdLst/>
            <a:ahLst/>
            <a:cxnLst/>
            <a:rect l="l" t="t" r="r" b="b"/>
            <a:pathLst>
              <a:path w="1825495" h="962948">
                <a:moveTo>
                  <a:pt x="0" y="0"/>
                </a:moveTo>
                <a:lnTo>
                  <a:pt x="1825495" y="0"/>
                </a:lnTo>
                <a:lnTo>
                  <a:pt x="1825495" y="962949"/>
                </a:lnTo>
                <a:lnTo>
                  <a:pt x="0" y="962949"/>
                </a:lnTo>
                <a:lnTo>
                  <a:pt x="0" y="0"/>
                </a:lnTo>
                <a:close/>
              </a:path>
            </a:pathLst>
          </a:custGeom>
          <a:blipFill>
            <a:blip r:embed="rId4"/>
            <a:stretch>
              <a:fillRect/>
            </a:stretch>
          </a:blipFill>
        </p:spPr>
      </p:sp>
      <p:sp>
        <p:nvSpPr>
          <p:cNvPr id="12" name="Freeform 12"/>
          <p:cNvSpPr/>
          <p:nvPr/>
        </p:nvSpPr>
        <p:spPr>
          <a:xfrm>
            <a:off x="4335898" y="7901530"/>
            <a:ext cx="1403847" cy="1746621"/>
          </a:xfrm>
          <a:custGeom>
            <a:avLst/>
            <a:gdLst/>
            <a:ahLst/>
            <a:cxnLst/>
            <a:rect l="l" t="t" r="r" b="b"/>
            <a:pathLst>
              <a:path w="1403847" h="1746621">
                <a:moveTo>
                  <a:pt x="0" y="0"/>
                </a:moveTo>
                <a:lnTo>
                  <a:pt x="1403846" y="0"/>
                </a:lnTo>
                <a:lnTo>
                  <a:pt x="1403846" y="1746620"/>
                </a:lnTo>
                <a:lnTo>
                  <a:pt x="0" y="1746620"/>
                </a:lnTo>
                <a:lnTo>
                  <a:pt x="0" y="0"/>
                </a:lnTo>
                <a:close/>
              </a:path>
            </a:pathLst>
          </a:custGeom>
          <a:blipFill>
            <a:blip r:embed="rId5"/>
            <a:stretch>
              <a:fillRect/>
            </a:stretch>
          </a:blipFill>
        </p:spPr>
      </p:sp>
      <p:sp>
        <p:nvSpPr>
          <p:cNvPr id="13" name="TextBox 13"/>
          <p:cNvSpPr txBox="1"/>
          <p:nvPr/>
        </p:nvSpPr>
        <p:spPr>
          <a:xfrm>
            <a:off x="1313211" y="1639679"/>
            <a:ext cx="14270589" cy="1623026"/>
          </a:xfrm>
          <a:prstGeom prst="rect">
            <a:avLst/>
          </a:prstGeom>
        </p:spPr>
        <p:txBody>
          <a:bodyPr lIns="0" tIns="0" rIns="0" bIns="0" rtlCol="0" anchor="t">
            <a:spAutoFit/>
          </a:bodyPr>
          <a:lstStyle/>
          <a:p>
            <a:pPr>
              <a:lnSpc>
                <a:spcPts val="4265"/>
              </a:lnSpc>
            </a:pPr>
            <a:r>
              <a:rPr lang="en-US" sz="3440">
                <a:solidFill>
                  <a:srgbClr val="FFFFFF"/>
                </a:solidFill>
                <a:latin typeface="Roboto Bold" panose="02000000000000000000"/>
              </a:rPr>
              <a:t>Data collection is the initial and crucial step in building a successful soil fertility prediction model. </a:t>
            </a:r>
            <a:endParaRPr lang="en-US" sz="3440">
              <a:solidFill>
                <a:srgbClr val="FFFFFF"/>
              </a:solidFill>
              <a:latin typeface="Roboto Bold" panose="02000000000000000000"/>
            </a:endParaRPr>
          </a:p>
          <a:p>
            <a:pPr>
              <a:lnSpc>
                <a:spcPts val="4265"/>
              </a:lnSpc>
            </a:pPr>
          </a:p>
        </p:txBody>
      </p:sp>
      <p:sp>
        <p:nvSpPr>
          <p:cNvPr id="14" name="TextBox 14"/>
          <p:cNvSpPr txBox="1"/>
          <p:nvPr/>
        </p:nvSpPr>
        <p:spPr>
          <a:xfrm>
            <a:off x="9614331" y="8660056"/>
            <a:ext cx="3521718" cy="387350"/>
          </a:xfrm>
          <a:prstGeom prst="rect">
            <a:avLst/>
          </a:prstGeom>
        </p:spPr>
        <p:txBody>
          <a:bodyPr lIns="0" tIns="0" rIns="0" bIns="0" rtlCol="0" anchor="t">
            <a:spAutoFit/>
          </a:bodyPr>
          <a:lstStyle/>
          <a:p>
            <a:pPr>
              <a:lnSpc>
                <a:spcPts val="3100"/>
              </a:lnSpc>
            </a:pPr>
            <a:r>
              <a:rPr lang="en-US" sz="2500">
                <a:solidFill>
                  <a:srgbClr val="FFFFFF"/>
                </a:solidFill>
                <a:latin typeface="Roboto" panose="02000000000000000000"/>
              </a:rPr>
              <a:t>DATA PRE-PROCESSING</a:t>
            </a:r>
            <a:endParaRPr lang="en-US" sz="2500">
              <a:solidFill>
                <a:srgbClr val="FFFFFF"/>
              </a:solidFill>
              <a:latin typeface="Roboto" panose="02000000000000000000"/>
            </a:endParaRPr>
          </a:p>
        </p:txBody>
      </p:sp>
      <p:sp>
        <p:nvSpPr>
          <p:cNvPr id="15" name="TextBox 15"/>
          <p:cNvSpPr txBox="1"/>
          <p:nvPr/>
        </p:nvSpPr>
        <p:spPr>
          <a:xfrm>
            <a:off x="13501273" y="8660056"/>
            <a:ext cx="3381360" cy="387350"/>
          </a:xfrm>
          <a:prstGeom prst="rect">
            <a:avLst/>
          </a:prstGeom>
        </p:spPr>
        <p:txBody>
          <a:bodyPr lIns="0" tIns="0" rIns="0" bIns="0" rtlCol="0" anchor="t">
            <a:spAutoFit/>
          </a:bodyPr>
          <a:lstStyle/>
          <a:p>
            <a:pPr>
              <a:lnSpc>
                <a:spcPts val="3100"/>
              </a:lnSpc>
            </a:pPr>
            <a:r>
              <a:rPr lang="en-US" sz="2500">
                <a:solidFill>
                  <a:srgbClr val="FFFFFF"/>
                </a:solidFill>
                <a:latin typeface="Roboto" panose="02000000000000000000"/>
              </a:rPr>
              <a:t>DATA SPLITTING</a:t>
            </a:r>
            <a:endParaRPr lang="en-US" sz="2500">
              <a:solidFill>
                <a:srgbClr val="FFFFFF"/>
              </a:solidFill>
              <a:latin typeface="Roboto" panose="02000000000000000000"/>
            </a:endParaRPr>
          </a:p>
        </p:txBody>
      </p:sp>
      <p:sp>
        <p:nvSpPr>
          <p:cNvPr id="16" name="TextBox 16"/>
          <p:cNvSpPr txBox="1"/>
          <p:nvPr/>
        </p:nvSpPr>
        <p:spPr>
          <a:xfrm>
            <a:off x="13501273" y="8111445"/>
            <a:ext cx="3381360" cy="452464"/>
          </a:xfrm>
          <a:prstGeom prst="rect">
            <a:avLst/>
          </a:prstGeom>
        </p:spPr>
        <p:txBody>
          <a:bodyPr lIns="0" tIns="0" rIns="0" bIns="0" rtlCol="0" anchor="t">
            <a:spAutoFit/>
          </a:bodyPr>
          <a:lstStyle/>
          <a:p>
            <a:pPr>
              <a:lnSpc>
                <a:spcPts val="3470"/>
              </a:lnSpc>
            </a:pPr>
            <a:r>
              <a:rPr lang="en-US" sz="2800">
                <a:solidFill>
                  <a:srgbClr val="FFFFFF"/>
                </a:solidFill>
                <a:latin typeface="Roboto Bold" panose="02000000000000000000"/>
              </a:rPr>
              <a:t>Step Number #2</a:t>
            </a:r>
            <a:endParaRPr lang="en-US" sz="2800">
              <a:solidFill>
                <a:srgbClr val="FFFFFF"/>
              </a:solidFill>
              <a:latin typeface="Roboto Bold" panose="02000000000000000000"/>
            </a:endParaRPr>
          </a:p>
        </p:txBody>
      </p:sp>
      <p:sp>
        <p:nvSpPr>
          <p:cNvPr id="17" name="TextBox 17"/>
          <p:cNvSpPr txBox="1"/>
          <p:nvPr/>
        </p:nvSpPr>
        <p:spPr>
          <a:xfrm>
            <a:off x="9614331" y="8111445"/>
            <a:ext cx="3381360" cy="452464"/>
          </a:xfrm>
          <a:prstGeom prst="rect">
            <a:avLst/>
          </a:prstGeom>
        </p:spPr>
        <p:txBody>
          <a:bodyPr lIns="0" tIns="0" rIns="0" bIns="0" rtlCol="0" anchor="t">
            <a:spAutoFit/>
          </a:bodyPr>
          <a:lstStyle/>
          <a:p>
            <a:pPr>
              <a:lnSpc>
                <a:spcPts val="3470"/>
              </a:lnSpc>
            </a:pPr>
            <a:r>
              <a:rPr lang="en-US" sz="2800">
                <a:solidFill>
                  <a:srgbClr val="FFFFFF"/>
                </a:solidFill>
                <a:latin typeface="Roboto Bold" panose="02000000000000000000"/>
              </a:rPr>
              <a:t>Step Number #1</a:t>
            </a:r>
            <a:endParaRPr lang="en-US" sz="2800">
              <a:solidFill>
                <a:srgbClr val="FFFFFF"/>
              </a:solidFill>
              <a:latin typeface="Roboto Bold" panose="02000000000000000000"/>
            </a:endParaRPr>
          </a:p>
        </p:txBody>
      </p:sp>
      <p:sp>
        <p:nvSpPr>
          <p:cNvPr id="18" name="TextBox 18"/>
          <p:cNvSpPr txBox="1"/>
          <p:nvPr/>
        </p:nvSpPr>
        <p:spPr>
          <a:xfrm>
            <a:off x="921364" y="136311"/>
            <a:ext cx="9471782" cy="2538718"/>
          </a:xfrm>
          <a:prstGeom prst="rect">
            <a:avLst/>
          </a:prstGeom>
        </p:spPr>
        <p:txBody>
          <a:bodyPr lIns="0" tIns="0" rIns="0" bIns="0" rtlCol="0" anchor="t">
            <a:spAutoFit/>
          </a:bodyPr>
          <a:lstStyle/>
          <a:p>
            <a:pPr algn="ctr">
              <a:lnSpc>
                <a:spcPts val="10220"/>
              </a:lnSpc>
            </a:pPr>
            <a:r>
              <a:rPr lang="en-US" sz="7300">
                <a:solidFill>
                  <a:srgbClr val="FFFFFF"/>
                </a:solidFill>
                <a:latin typeface="Canva Sans Bold" panose="020B0803030501040103"/>
              </a:rPr>
              <a:t>Dataset Scource</a:t>
            </a:r>
            <a:endParaRPr lang="en-US" sz="7300">
              <a:solidFill>
                <a:srgbClr val="FFFFFF"/>
              </a:solidFill>
              <a:latin typeface="Canva Sans Bold" panose="020B0803030501040103"/>
            </a:endParaRPr>
          </a:p>
          <a:p>
            <a:pPr algn="ctr">
              <a:lnSpc>
                <a:spcPts val="10220"/>
              </a:lnSpc>
            </a:pPr>
          </a:p>
        </p:txBody>
      </p:sp>
      <p:sp>
        <p:nvSpPr>
          <p:cNvPr id="19" name="TextBox 19"/>
          <p:cNvSpPr txBox="1"/>
          <p:nvPr/>
        </p:nvSpPr>
        <p:spPr>
          <a:xfrm>
            <a:off x="890270" y="2907030"/>
            <a:ext cx="7266940" cy="5386070"/>
          </a:xfrm>
          <a:prstGeom prst="rect">
            <a:avLst/>
          </a:prstGeom>
        </p:spPr>
        <p:txBody>
          <a:bodyPr wrap="square" lIns="0" tIns="0" rIns="0" bIns="0" rtlCol="0" anchor="t">
            <a:spAutoFit/>
          </a:bodyPr>
          <a:lstStyle/>
          <a:p>
            <a:pPr algn="just">
              <a:lnSpc>
                <a:spcPts val="4200"/>
              </a:lnSpc>
            </a:pPr>
            <a:r>
              <a:rPr lang="en-US" sz="3000">
                <a:solidFill>
                  <a:srgbClr val="FFFFFF"/>
                </a:solidFill>
                <a:latin typeface="Canva Sans" panose="020B0503030501040103"/>
              </a:rPr>
              <a:t>High-quality, relevant data serves as the fuel that powers machine learning algorithms, enabling them to make accurate predictions.</a:t>
            </a:r>
            <a:endParaRPr lang="en-US" sz="3000">
              <a:solidFill>
                <a:srgbClr val="FFFFFF"/>
              </a:solidFill>
              <a:latin typeface="Canva Sans" panose="020B0503030501040103"/>
            </a:endParaRPr>
          </a:p>
          <a:p>
            <a:pPr algn="just">
              <a:lnSpc>
                <a:spcPts val="4200"/>
              </a:lnSpc>
            </a:pPr>
          </a:p>
          <a:p>
            <a:pPr algn="l">
              <a:lnSpc>
                <a:spcPts val="4200"/>
              </a:lnSpc>
            </a:pPr>
            <a:r>
              <a:rPr lang="en-US" sz="3000">
                <a:solidFill>
                  <a:srgbClr val="FFFFFF"/>
                </a:solidFill>
                <a:latin typeface="Canva Sans" panose="020B0503030501040103"/>
              </a:rPr>
              <a:t>Dataset for</a:t>
            </a:r>
            <a:r>
              <a:rPr lang="en-IN" altLang="en-US" sz="3000">
                <a:solidFill>
                  <a:srgbClr val="FFFFFF"/>
                </a:solidFill>
                <a:latin typeface="Canva Sans" panose="020B0503030501040103"/>
              </a:rPr>
              <a:t> </a:t>
            </a:r>
            <a:r>
              <a:rPr lang="en-US" sz="3000">
                <a:solidFill>
                  <a:srgbClr val="FFFFFF"/>
                </a:solidFill>
                <a:latin typeface="Canva Sans" panose="020B0503030501040103"/>
              </a:rPr>
              <a:t>research is provided</a:t>
            </a:r>
            <a:r>
              <a:rPr lang="en-IN" altLang="en-US" sz="3000">
                <a:solidFill>
                  <a:srgbClr val="FFFFFF"/>
                </a:solidFill>
                <a:latin typeface="Canva Sans" panose="020B0503030501040103"/>
              </a:rPr>
              <a:t> </a:t>
            </a:r>
            <a:r>
              <a:rPr lang="en-US" sz="3000">
                <a:solidFill>
                  <a:srgbClr val="FFFFFF"/>
                </a:solidFill>
                <a:latin typeface="Canva Sans" panose="020B0503030501040103"/>
              </a:rPr>
              <a:t>by : https://www.kaggle.com/datasets/rahuljaiswalonkaggle/soil-fertility-dataset</a:t>
            </a:r>
            <a:r>
              <a:rPr lang="en-IN" altLang="en-US" sz="3000">
                <a:solidFill>
                  <a:srgbClr val="FFFFFF"/>
                </a:solidFill>
                <a:latin typeface="Canva Sans" panose="020B0503030501040103"/>
              </a:rPr>
              <a:t> &amp;</a:t>
            </a:r>
            <a:br>
              <a:rPr lang="en-US" sz="3000">
                <a:solidFill>
                  <a:srgbClr val="FFFFFF"/>
                </a:solidFill>
                <a:latin typeface="Canva Sans" panose="020B0503030501040103"/>
              </a:rPr>
            </a:br>
            <a:r>
              <a:rPr lang="en-IN" altLang="en-US" sz="3000" b="1">
                <a:solidFill>
                  <a:srgbClr val="FFFFFF"/>
                </a:solidFill>
                <a:latin typeface="Canva Sans" panose="020B0503030501040103"/>
              </a:rPr>
              <a:t>IGKV</a:t>
            </a:r>
            <a:r>
              <a:rPr lang="en-IN" altLang="en-US" sz="3000">
                <a:solidFill>
                  <a:srgbClr val="FFFFFF"/>
                </a:solidFill>
                <a:latin typeface="Canva Sans" panose="020B0503030501040103"/>
              </a:rPr>
              <a:t>(Indra Ghandi Krishi vishwavidyalaya), Raipur.</a:t>
            </a:r>
            <a:endParaRPr lang="en-IN" altLang="en-US" sz="3000">
              <a:solidFill>
                <a:srgbClr val="FFFFFF"/>
              </a:solidFill>
              <a:latin typeface="Canva Sans" panose="020B05030305010401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14369" flipH="1" flipV="1">
            <a:off x="-1404792" y="34932"/>
            <a:ext cx="22601262" cy="13642943"/>
          </a:xfrm>
          <a:custGeom>
            <a:avLst/>
            <a:gdLst/>
            <a:ahLst/>
            <a:cxnLst/>
            <a:rect l="l" t="t" r="r" b="b"/>
            <a:pathLst>
              <a:path w="22601262" h="13642943">
                <a:moveTo>
                  <a:pt x="22601261" y="13642943"/>
                </a:moveTo>
                <a:lnTo>
                  <a:pt x="0" y="13642943"/>
                </a:lnTo>
                <a:lnTo>
                  <a:pt x="0" y="0"/>
                </a:lnTo>
                <a:lnTo>
                  <a:pt x="22601261" y="0"/>
                </a:lnTo>
                <a:lnTo>
                  <a:pt x="22601261" y="13642943"/>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254431" flipH="1" flipV="1">
            <a:off x="10099541" y="-2676779"/>
            <a:ext cx="12771878" cy="12074550"/>
          </a:xfrm>
          <a:custGeom>
            <a:avLst/>
            <a:gdLst/>
            <a:ahLst/>
            <a:cxnLst/>
            <a:rect l="l" t="t" r="r" b="b"/>
            <a:pathLst>
              <a:path w="12771878" h="12074550">
                <a:moveTo>
                  <a:pt x="12771879" y="12074549"/>
                </a:moveTo>
                <a:lnTo>
                  <a:pt x="0" y="12074549"/>
                </a:lnTo>
                <a:lnTo>
                  <a:pt x="0" y="0"/>
                </a:lnTo>
                <a:lnTo>
                  <a:pt x="12771879" y="0"/>
                </a:lnTo>
                <a:lnTo>
                  <a:pt x="12771879" y="12074549"/>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11829460" y="2265856"/>
            <a:ext cx="5999075" cy="6192908"/>
            <a:chOff x="0" y="0"/>
            <a:chExt cx="7998767" cy="8257210"/>
          </a:xfrm>
        </p:grpSpPr>
        <p:pic>
          <p:nvPicPr>
            <p:cNvPr id="5" name="Picture 5"/>
            <p:cNvPicPr>
              <a:picLocks noChangeAspect="1"/>
            </p:cNvPicPr>
            <p:nvPr/>
          </p:nvPicPr>
          <p:blipFill>
            <a:blip r:embed="rId5"/>
            <a:srcRect t="854" b="854"/>
            <a:stretch>
              <a:fillRect/>
            </a:stretch>
          </p:blipFill>
          <p:spPr>
            <a:xfrm>
              <a:off x="0" y="0"/>
              <a:ext cx="7998767" cy="8257210"/>
            </a:xfrm>
            <a:prstGeom prst="rect">
              <a:avLst/>
            </a:prstGeom>
          </p:spPr>
        </p:pic>
      </p:grpSp>
      <p:sp>
        <p:nvSpPr>
          <p:cNvPr id="6" name="TextBox 6"/>
          <p:cNvSpPr txBox="1"/>
          <p:nvPr/>
        </p:nvSpPr>
        <p:spPr>
          <a:xfrm>
            <a:off x="1028700" y="7737721"/>
            <a:ext cx="6505277" cy="1413510"/>
          </a:xfrm>
          <a:prstGeom prst="rect">
            <a:avLst/>
          </a:prstGeom>
        </p:spPr>
        <p:txBody>
          <a:bodyPr lIns="0" tIns="0" rIns="0" bIns="0" rtlCol="0" anchor="t">
            <a:spAutoFit/>
          </a:bodyPr>
          <a:lstStyle/>
          <a:p>
            <a:pPr>
              <a:lnSpc>
                <a:spcPts val="3720"/>
              </a:lnSpc>
            </a:pPr>
            <a:r>
              <a:rPr lang="en-US" sz="3000">
                <a:solidFill>
                  <a:srgbClr val="FFFFFF"/>
                </a:solidFill>
                <a:latin typeface="Roboto" panose="02000000000000000000"/>
              </a:rPr>
              <a:t>Under Sampeling</a:t>
            </a:r>
            <a:endParaRPr lang="en-US" sz="3000">
              <a:solidFill>
                <a:srgbClr val="FFFFFF"/>
              </a:solidFill>
              <a:latin typeface="Roboto" panose="02000000000000000000"/>
            </a:endParaRPr>
          </a:p>
          <a:p>
            <a:pPr>
              <a:lnSpc>
                <a:spcPts val="3720"/>
              </a:lnSpc>
            </a:pPr>
            <a:r>
              <a:rPr lang="en-US" sz="3000">
                <a:solidFill>
                  <a:srgbClr val="FFFFFF"/>
                </a:solidFill>
                <a:latin typeface="Roboto" panose="02000000000000000000"/>
              </a:rPr>
              <a:t>Over Sampeling</a:t>
            </a:r>
            <a:endParaRPr lang="en-US" sz="3000">
              <a:solidFill>
                <a:srgbClr val="FFFFFF"/>
              </a:solidFill>
              <a:latin typeface="Roboto" panose="02000000000000000000"/>
            </a:endParaRPr>
          </a:p>
          <a:p>
            <a:pPr>
              <a:lnSpc>
                <a:spcPts val="3720"/>
              </a:lnSpc>
            </a:pPr>
          </a:p>
        </p:txBody>
      </p:sp>
      <p:sp>
        <p:nvSpPr>
          <p:cNvPr id="7" name="Freeform 7"/>
          <p:cNvSpPr/>
          <p:nvPr/>
        </p:nvSpPr>
        <p:spPr>
          <a:xfrm>
            <a:off x="514220" y="8618200"/>
            <a:ext cx="1028961" cy="1280200"/>
          </a:xfrm>
          <a:custGeom>
            <a:avLst/>
            <a:gdLst/>
            <a:ahLst/>
            <a:cxnLst/>
            <a:rect l="l" t="t" r="r" b="b"/>
            <a:pathLst>
              <a:path w="1028961" h="1280200">
                <a:moveTo>
                  <a:pt x="0" y="0"/>
                </a:moveTo>
                <a:lnTo>
                  <a:pt x="1028960" y="0"/>
                </a:lnTo>
                <a:lnTo>
                  <a:pt x="1028960" y="1280200"/>
                </a:lnTo>
                <a:lnTo>
                  <a:pt x="0" y="1280200"/>
                </a:lnTo>
                <a:lnTo>
                  <a:pt x="0" y="0"/>
                </a:lnTo>
                <a:close/>
              </a:path>
            </a:pathLst>
          </a:custGeom>
          <a:blipFill>
            <a:blip r:embed="rId6"/>
            <a:stretch>
              <a:fillRect/>
            </a:stretch>
          </a:blipFill>
        </p:spPr>
      </p:sp>
      <p:sp>
        <p:nvSpPr>
          <p:cNvPr id="8" name="Freeform 8"/>
          <p:cNvSpPr/>
          <p:nvPr/>
        </p:nvSpPr>
        <p:spPr>
          <a:xfrm>
            <a:off x="6072566" y="7977290"/>
            <a:ext cx="1825495" cy="962948"/>
          </a:xfrm>
          <a:custGeom>
            <a:avLst/>
            <a:gdLst/>
            <a:ahLst/>
            <a:cxnLst/>
            <a:rect l="l" t="t" r="r" b="b"/>
            <a:pathLst>
              <a:path w="1825495" h="962948">
                <a:moveTo>
                  <a:pt x="0" y="0"/>
                </a:moveTo>
                <a:lnTo>
                  <a:pt x="1825495" y="0"/>
                </a:lnTo>
                <a:lnTo>
                  <a:pt x="1825495" y="962948"/>
                </a:lnTo>
                <a:lnTo>
                  <a:pt x="0" y="962948"/>
                </a:lnTo>
                <a:lnTo>
                  <a:pt x="0" y="0"/>
                </a:lnTo>
                <a:close/>
              </a:path>
            </a:pathLst>
          </a:custGeom>
          <a:blipFill>
            <a:blip r:embed="rId7"/>
            <a:stretch>
              <a:fillRect/>
            </a:stretch>
          </a:blipFill>
        </p:spPr>
      </p:sp>
      <p:sp>
        <p:nvSpPr>
          <p:cNvPr id="9" name="Freeform 9"/>
          <p:cNvSpPr/>
          <p:nvPr/>
        </p:nvSpPr>
        <p:spPr>
          <a:xfrm>
            <a:off x="9895839" y="8900306"/>
            <a:ext cx="1632873" cy="998094"/>
          </a:xfrm>
          <a:custGeom>
            <a:avLst/>
            <a:gdLst/>
            <a:ahLst/>
            <a:cxnLst/>
            <a:rect l="l" t="t" r="r" b="b"/>
            <a:pathLst>
              <a:path w="1632873" h="998094">
                <a:moveTo>
                  <a:pt x="0" y="0"/>
                </a:moveTo>
                <a:lnTo>
                  <a:pt x="1632873" y="0"/>
                </a:lnTo>
                <a:lnTo>
                  <a:pt x="1632873" y="998094"/>
                </a:lnTo>
                <a:lnTo>
                  <a:pt x="0" y="998094"/>
                </a:lnTo>
                <a:lnTo>
                  <a:pt x="0" y="0"/>
                </a:lnTo>
                <a:close/>
              </a:path>
            </a:pathLst>
          </a:custGeom>
          <a:blipFill>
            <a:blip r:embed="rId8"/>
            <a:stretch>
              <a:fillRect/>
            </a:stretch>
          </a:blipFill>
        </p:spPr>
      </p:sp>
      <p:sp>
        <p:nvSpPr>
          <p:cNvPr id="10" name="TextBox 10"/>
          <p:cNvSpPr txBox="1"/>
          <p:nvPr/>
        </p:nvSpPr>
        <p:spPr>
          <a:xfrm>
            <a:off x="850960" y="911897"/>
            <a:ext cx="12268707" cy="2263775"/>
          </a:xfrm>
          <a:prstGeom prst="rect">
            <a:avLst/>
          </a:prstGeom>
        </p:spPr>
        <p:txBody>
          <a:bodyPr lIns="0" tIns="0" rIns="0" bIns="0" rtlCol="0" anchor="t">
            <a:spAutoFit/>
          </a:bodyPr>
          <a:lstStyle/>
          <a:p>
            <a:pPr>
              <a:lnSpc>
                <a:spcPts val="8800"/>
              </a:lnSpc>
            </a:pPr>
            <a:r>
              <a:rPr lang="en-US" sz="8000">
                <a:solidFill>
                  <a:srgbClr val="000000"/>
                </a:solidFill>
                <a:latin typeface="Roboto Bold" panose="02000000000000000000"/>
              </a:rPr>
              <a:t>DATA PRE-PROCESSING</a:t>
            </a:r>
            <a:endParaRPr lang="en-US" sz="8000">
              <a:solidFill>
                <a:srgbClr val="000000"/>
              </a:solidFill>
              <a:latin typeface="Roboto Bold" panose="02000000000000000000"/>
            </a:endParaRPr>
          </a:p>
          <a:p>
            <a:pPr>
              <a:lnSpc>
                <a:spcPts val="8800"/>
              </a:lnSpc>
            </a:pPr>
          </a:p>
        </p:txBody>
      </p:sp>
      <p:sp>
        <p:nvSpPr>
          <p:cNvPr id="11" name="TextBox 11"/>
          <p:cNvSpPr txBox="1"/>
          <p:nvPr/>
        </p:nvSpPr>
        <p:spPr>
          <a:xfrm>
            <a:off x="1028700" y="2090518"/>
            <a:ext cx="8323884" cy="396838"/>
          </a:xfrm>
          <a:prstGeom prst="rect">
            <a:avLst/>
          </a:prstGeom>
        </p:spPr>
        <p:txBody>
          <a:bodyPr lIns="0" tIns="0" rIns="0" bIns="0" rtlCol="0" anchor="t">
            <a:spAutoFit/>
          </a:bodyPr>
          <a:lstStyle/>
          <a:p>
            <a:pPr>
              <a:lnSpc>
                <a:spcPts val="3100"/>
              </a:lnSpc>
            </a:pPr>
            <a:r>
              <a:rPr lang="en-US" sz="2500">
                <a:solidFill>
                  <a:srgbClr val="000000"/>
                </a:solidFill>
                <a:latin typeface="Roboto Bold" panose="02000000000000000000"/>
              </a:rPr>
              <a:t>Harvest And Farming Life In Great World</a:t>
            </a:r>
            <a:endParaRPr lang="en-US" sz="2500">
              <a:solidFill>
                <a:srgbClr val="000000"/>
              </a:solidFill>
              <a:latin typeface="Roboto Bold" panose="02000000000000000000"/>
            </a:endParaRPr>
          </a:p>
        </p:txBody>
      </p:sp>
      <p:sp>
        <p:nvSpPr>
          <p:cNvPr id="12" name="TextBox 12"/>
          <p:cNvSpPr txBox="1"/>
          <p:nvPr/>
        </p:nvSpPr>
        <p:spPr>
          <a:xfrm>
            <a:off x="1028700" y="3513137"/>
            <a:ext cx="10500012" cy="4680585"/>
          </a:xfrm>
          <a:prstGeom prst="rect">
            <a:avLst/>
          </a:prstGeom>
        </p:spPr>
        <p:txBody>
          <a:bodyPr lIns="0" tIns="0" rIns="0" bIns="0" rtlCol="0" anchor="t">
            <a:spAutoFit/>
          </a:bodyPr>
          <a:lstStyle/>
          <a:p>
            <a:pPr>
              <a:lnSpc>
                <a:spcPts val="3720"/>
              </a:lnSpc>
            </a:pPr>
            <a:r>
              <a:rPr lang="en-US" sz="3000">
                <a:solidFill>
                  <a:srgbClr val="FFFFFF"/>
                </a:solidFill>
                <a:latin typeface="Roboto Italics" panose="02000000000000000000"/>
              </a:rPr>
              <a:t>During the Data Visualization we found that the Output Field is Unbalanced, the output of Average, Good and Best Soil is represented with 0,1 and 2. As we see the frequency of Best Soil in our Data set is low which could Lead our Machine Learning Model to Under fitting due to which Trained model could Result wrong predictions to Overcome this problem we Need to Create Similar data in Comparision of Best Soil data or we can reduce the frequency of other data for Normalization of dataset. to perform the task we used following methods </a:t>
            </a:r>
            <a:endParaRPr lang="en-US" sz="3000">
              <a:solidFill>
                <a:srgbClr val="FFFFFF"/>
              </a:solidFill>
              <a:latin typeface="Roboto Italics" panose="02000000000000000000"/>
            </a:endParaRPr>
          </a:p>
          <a:p>
            <a:pPr>
              <a:lnSpc>
                <a:spcPts val="3720"/>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461358"/>
            <a:ext cx="9359471" cy="11641080"/>
            <a:chOff x="0" y="0"/>
            <a:chExt cx="2465046" cy="3065963"/>
          </a:xfrm>
        </p:grpSpPr>
        <p:sp>
          <p:nvSpPr>
            <p:cNvPr id="3" name="Freeform 3"/>
            <p:cNvSpPr/>
            <p:nvPr/>
          </p:nvSpPr>
          <p:spPr>
            <a:xfrm>
              <a:off x="0" y="0"/>
              <a:ext cx="2465046" cy="3065963"/>
            </a:xfrm>
            <a:custGeom>
              <a:avLst/>
              <a:gdLst/>
              <a:ahLst/>
              <a:cxnLst/>
              <a:rect l="l" t="t" r="r" b="b"/>
              <a:pathLst>
                <a:path w="2465046" h="3065963">
                  <a:moveTo>
                    <a:pt x="42186" y="0"/>
                  </a:moveTo>
                  <a:lnTo>
                    <a:pt x="2422860" y="0"/>
                  </a:lnTo>
                  <a:cubicBezTo>
                    <a:pt x="2446159" y="0"/>
                    <a:pt x="2465046" y="18887"/>
                    <a:pt x="2465046" y="42186"/>
                  </a:cubicBezTo>
                  <a:lnTo>
                    <a:pt x="2465046" y="3023777"/>
                  </a:lnTo>
                  <a:cubicBezTo>
                    <a:pt x="2465046" y="3047076"/>
                    <a:pt x="2446159" y="3065963"/>
                    <a:pt x="2422860" y="3065963"/>
                  </a:cubicBezTo>
                  <a:lnTo>
                    <a:pt x="42186" y="3065963"/>
                  </a:lnTo>
                  <a:cubicBezTo>
                    <a:pt x="18887" y="3065963"/>
                    <a:pt x="0" y="3047076"/>
                    <a:pt x="0" y="3023777"/>
                  </a:cubicBezTo>
                  <a:lnTo>
                    <a:pt x="0" y="42186"/>
                  </a:lnTo>
                  <a:cubicBezTo>
                    <a:pt x="0" y="18887"/>
                    <a:pt x="18887" y="0"/>
                    <a:pt x="42186" y="0"/>
                  </a:cubicBezTo>
                  <a:close/>
                </a:path>
              </a:pathLst>
            </a:custGeom>
            <a:solidFill>
              <a:srgbClr val="70B714"/>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3100"/>
                </a:lnSpc>
              </a:pPr>
            </a:p>
          </p:txBody>
        </p:sp>
      </p:grpSp>
      <p:sp>
        <p:nvSpPr>
          <p:cNvPr id="5" name="Freeform 5"/>
          <p:cNvSpPr/>
          <p:nvPr/>
        </p:nvSpPr>
        <p:spPr>
          <a:xfrm>
            <a:off x="7609488" y="4519930"/>
            <a:ext cx="1028961" cy="1280200"/>
          </a:xfrm>
          <a:custGeom>
            <a:avLst/>
            <a:gdLst/>
            <a:ahLst/>
            <a:cxnLst/>
            <a:rect l="l" t="t" r="r" b="b"/>
            <a:pathLst>
              <a:path w="1028961" h="1280200">
                <a:moveTo>
                  <a:pt x="0" y="0"/>
                </a:moveTo>
                <a:lnTo>
                  <a:pt x="1028961" y="0"/>
                </a:lnTo>
                <a:lnTo>
                  <a:pt x="1028961" y="1280200"/>
                </a:lnTo>
                <a:lnTo>
                  <a:pt x="0" y="1280200"/>
                </a:lnTo>
                <a:lnTo>
                  <a:pt x="0" y="0"/>
                </a:lnTo>
                <a:close/>
              </a:path>
            </a:pathLst>
          </a:custGeom>
          <a:blipFill>
            <a:blip r:embed="rId1"/>
            <a:stretch>
              <a:fillRect/>
            </a:stretch>
          </a:blipFill>
        </p:spPr>
      </p:sp>
      <p:sp>
        <p:nvSpPr>
          <p:cNvPr id="6" name="Freeform 6"/>
          <p:cNvSpPr/>
          <p:nvPr/>
        </p:nvSpPr>
        <p:spPr>
          <a:xfrm>
            <a:off x="7533977" y="2396202"/>
            <a:ext cx="1825495" cy="962948"/>
          </a:xfrm>
          <a:custGeom>
            <a:avLst/>
            <a:gdLst/>
            <a:ahLst/>
            <a:cxnLst/>
            <a:rect l="l" t="t" r="r" b="b"/>
            <a:pathLst>
              <a:path w="1825495" h="962948">
                <a:moveTo>
                  <a:pt x="0" y="0"/>
                </a:moveTo>
                <a:lnTo>
                  <a:pt x="1825494" y="0"/>
                </a:lnTo>
                <a:lnTo>
                  <a:pt x="1825494" y="962948"/>
                </a:lnTo>
                <a:lnTo>
                  <a:pt x="0" y="962948"/>
                </a:lnTo>
                <a:lnTo>
                  <a:pt x="0" y="0"/>
                </a:lnTo>
                <a:close/>
              </a:path>
            </a:pathLst>
          </a:custGeom>
          <a:blipFill>
            <a:blip r:embed="rId2"/>
            <a:stretch>
              <a:fillRect/>
            </a:stretch>
          </a:blipFill>
        </p:spPr>
      </p:sp>
      <p:sp>
        <p:nvSpPr>
          <p:cNvPr id="7" name="Freeform 7"/>
          <p:cNvSpPr/>
          <p:nvPr/>
        </p:nvSpPr>
        <p:spPr>
          <a:xfrm>
            <a:off x="9359471" y="4020883"/>
            <a:ext cx="1632873" cy="998094"/>
          </a:xfrm>
          <a:custGeom>
            <a:avLst/>
            <a:gdLst/>
            <a:ahLst/>
            <a:cxnLst/>
            <a:rect l="l" t="t" r="r" b="b"/>
            <a:pathLst>
              <a:path w="1632873" h="998094">
                <a:moveTo>
                  <a:pt x="0" y="0"/>
                </a:moveTo>
                <a:lnTo>
                  <a:pt x="1632873" y="0"/>
                </a:lnTo>
                <a:lnTo>
                  <a:pt x="1632873" y="998094"/>
                </a:lnTo>
                <a:lnTo>
                  <a:pt x="0" y="998094"/>
                </a:lnTo>
                <a:lnTo>
                  <a:pt x="0" y="0"/>
                </a:lnTo>
                <a:close/>
              </a:path>
            </a:pathLst>
          </a:custGeom>
          <a:blipFill>
            <a:blip r:embed="rId3"/>
            <a:stretch>
              <a:fillRect/>
            </a:stretch>
          </a:blipFill>
        </p:spPr>
      </p:sp>
      <p:sp>
        <p:nvSpPr>
          <p:cNvPr id="8" name="Freeform 8"/>
          <p:cNvSpPr/>
          <p:nvPr/>
        </p:nvSpPr>
        <p:spPr>
          <a:xfrm>
            <a:off x="850960" y="6379210"/>
            <a:ext cx="16408340" cy="3305120"/>
          </a:xfrm>
          <a:custGeom>
            <a:avLst/>
            <a:gdLst/>
            <a:ahLst/>
            <a:cxnLst/>
            <a:rect l="l" t="t" r="r" b="b"/>
            <a:pathLst>
              <a:path w="16408340" h="3305120">
                <a:moveTo>
                  <a:pt x="0" y="0"/>
                </a:moveTo>
                <a:lnTo>
                  <a:pt x="16408340" y="0"/>
                </a:lnTo>
                <a:lnTo>
                  <a:pt x="16408340" y="3305120"/>
                </a:lnTo>
                <a:lnTo>
                  <a:pt x="0" y="3305120"/>
                </a:lnTo>
                <a:lnTo>
                  <a:pt x="0" y="0"/>
                </a:lnTo>
                <a:close/>
              </a:path>
            </a:pathLst>
          </a:custGeom>
          <a:blipFill>
            <a:blip r:embed="rId4"/>
            <a:stretch>
              <a:fillRect t="-11537" b="-11537"/>
            </a:stretch>
          </a:blipFill>
        </p:spPr>
      </p:sp>
      <p:sp>
        <p:nvSpPr>
          <p:cNvPr id="9" name="TextBox 9"/>
          <p:cNvSpPr txBox="1"/>
          <p:nvPr/>
        </p:nvSpPr>
        <p:spPr>
          <a:xfrm>
            <a:off x="850960" y="911897"/>
            <a:ext cx="7273009" cy="2263775"/>
          </a:xfrm>
          <a:prstGeom prst="rect">
            <a:avLst/>
          </a:prstGeom>
        </p:spPr>
        <p:txBody>
          <a:bodyPr lIns="0" tIns="0" rIns="0" bIns="0" rtlCol="0" anchor="t">
            <a:spAutoFit/>
          </a:bodyPr>
          <a:lstStyle/>
          <a:p>
            <a:pPr>
              <a:lnSpc>
                <a:spcPts val="8800"/>
              </a:lnSpc>
            </a:pPr>
            <a:r>
              <a:rPr lang="en-US" sz="8000">
                <a:solidFill>
                  <a:srgbClr val="FFFFFF"/>
                </a:solidFill>
                <a:latin typeface="Roboto Bold" panose="02000000000000000000"/>
              </a:rPr>
              <a:t>UNDERFITTING</a:t>
            </a:r>
            <a:endParaRPr lang="en-US" sz="8000">
              <a:solidFill>
                <a:srgbClr val="FFFFFF"/>
              </a:solidFill>
              <a:latin typeface="Roboto Bold" panose="02000000000000000000"/>
            </a:endParaRPr>
          </a:p>
          <a:p>
            <a:pPr>
              <a:lnSpc>
                <a:spcPts val="8800"/>
              </a:lnSpc>
            </a:pPr>
          </a:p>
        </p:txBody>
      </p:sp>
      <p:sp>
        <p:nvSpPr>
          <p:cNvPr id="10" name="TextBox 10"/>
          <p:cNvSpPr txBox="1"/>
          <p:nvPr/>
        </p:nvSpPr>
        <p:spPr>
          <a:xfrm>
            <a:off x="11104659" y="2165350"/>
            <a:ext cx="6154641" cy="4680585"/>
          </a:xfrm>
          <a:prstGeom prst="rect">
            <a:avLst/>
          </a:prstGeom>
        </p:spPr>
        <p:txBody>
          <a:bodyPr lIns="0" tIns="0" rIns="0" bIns="0" rtlCol="0" anchor="t">
            <a:spAutoFit/>
          </a:bodyPr>
          <a:lstStyle/>
          <a:p>
            <a:pPr algn="just">
              <a:lnSpc>
                <a:spcPts val="3720"/>
              </a:lnSpc>
            </a:pPr>
            <a:r>
              <a:rPr lang="en-US" sz="3000">
                <a:solidFill>
                  <a:srgbClr val="000000"/>
                </a:solidFill>
                <a:latin typeface="Roboto Italics" panose="02000000000000000000"/>
              </a:rPr>
              <a:t>A model is considered overfitting when it does extremely well on training data but fails to perform on the same level on the validation data (like the child who memorized every math problem in the problem book and would struggle when facing problems from anywhere else).</a:t>
            </a:r>
            <a:endParaRPr lang="en-US" sz="3000">
              <a:solidFill>
                <a:srgbClr val="000000"/>
              </a:solidFill>
              <a:latin typeface="Roboto Italics" panose="02000000000000000000"/>
            </a:endParaRPr>
          </a:p>
          <a:p>
            <a:pPr algn="just">
              <a:lnSpc>
                <a:spcPts val="3720"/>
              </a:lnSpc>
            </a:pPr>
          </a:p>
          <a:p>
            <a:pPr algn="just">
              <a:lnSpc>
                <a:spcPts val="3720"/>
              </a:lnSpc>
            </a:pPr>
          </a:p>
        </p:txBody>
      </p:sp>
      <p:sp>
        <p:nvSpPr>
          <p:cNvPr id="11" name="TextBox 11"/>
          <p:cNvSpPr txBox="1"/>
          <p:nvPr/>
        </p:nvSpPr>
        <p:spPr>
          <a:xfrm>
            <a:off x="1204018" y="2165350"/>
            <a:ext cx="6154641" cy="4213860"/>
          </a:xfrm>
          <a:prstGeom prst="rect">
            <a:avLst/>
          </a:prstGeom>
        </p:spPr>
        <p:txBody>
          <a:bodyPr lIns="0" tIns="0" rIns="0" bIns="0" rtlCol="0" anchor="t">
            <a:spAutoFit/>
          </a:bodyPr>
          <a:lstStyle/>
          <a:p>
            <a:pPr algn="just">
              <a:lnSpc>
                <a:spcPts val="3720"/>
              </a:lnSpc>
            </a:pPr>
            <a:r>
              <a:rPr lang="en-US" sz="3000">
                <a:solidFill>
                  <a:srgbClr val="FFFFFF"/>
                </a:solidFill>
                <a:latin typeface="Roboto Italics" panose="02000000000000000000"/>
              </a:rPr>
              <a:t>Underfitting occurs when a model is not able to make accurate predictions based on training data and hence, doesn’t have the capacity to generalize well on new data. Another case of underfitting is when a model is not able to learn enough from training data.</a:t>
            </a:r>
            <a:endParaRPr lang="en-US" sz="3000">
              <a:solidFill>
                <a:srgbClr val="FFFFFF"/>
              </a:solidFill>
              <a:latin typeface="Roboto Italics" panose="02000000000000000000"/>
            </a:endParaRPr>
          </a:p>
          <a:p>
            <a:pPr algn="just">
              <a:lnSpc>
                <a:spcPts val="3720"/>
              </a:lnSpc>
            </a:pPr>
          </a:p>
        </p:txBody>
      </p:sp>
      <p:sp>
        <p:nvSpPr>
          <p:cNvPr id="12" name="TextBox 12"/>
          <p:cNvSpPr txBox="1"/>
          <p:nvPr/>
        </p:nvSpPr>
        <p:spPr>
          <a:xfrm>
            <a:off x="10545475" y="1095375"/>
            <a:ext cx="7273009" cy="2263775"/>
          </a:xfrm>
          <a:prstGeom prst="rect">
            <a:avLst/>
          </a:prstGeom>
        </p:spPr>
        <p:txBody>
          <a:bodyPr lIns="0" tIns="0" rIns="0" bIns="0" rtlCol="0" anchor="t">
            <a:spAutoFit/>
          </a:bodyPr>
          <a:lstStyle/>
          <a:p>
            <a:pPr>
              <a:lnSpc>
                <a:spcPts val="8800"/>
              </a:lnSpc>
            </a:pPr>
            <a:r>
              <a:rPr lang="en-US" sz="8000">
                <a:solidFill>
                  <a:srgbClr val="000000"/>
                </a:solidFill>
                <a:latin typeface="Roboto Bold" panose="02000000000000000000"/>
              </a:rPr>
              <a:t>OVERFITTING</a:t>
            </a:r>
            <a:endParaRPr lang="en-US" sz="8000">
              <a:solidFill>
                <a:srgbClr val="000000"/>
              </a:solidFill>
              <a:latin typeface="Roboto Bold" panose="02000000000000000000"/>
            </a:endParaRPr>
          </a:p>
          <a:p>
            <a:pPr>
              <a:lnSpc>
                <a:spcPts val="8800"/>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01802" flipH="1" flipV="1">
            <a:off x="-5831367" y="-3658869"/>
            <a:ext cx="18204354" cy="17210419"/>
          </a:xfrm>
          <a:custGeom>
            <a:avLst/>
            <a:gdLst/>
            <a:ahLst/>
            <a:cxnLst/>
            <a:rect l="l" t="t" r="r" b="b"/>
            <a:pathLst>
              <a:path w="18204354" h="17210419">
                <a:moveTo>
                  <a:pt x="18204353" y="17210419"/>
                </a:moveTo>
                <a:lnTo>
                  <a:pt x="0" y="17210419"/>
                </a:lnTo>
                <a:lnTo>
                  <a:pt x="0" y="0"/>
                </a:lnTo>
                <a:lnTo>
                  <a:pt x="18204353" y="0"/>
                </a:lnTo>
                <a:lnTo>
                  <a:pt x="18204353" y="17210419"/>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0558236" y="1613548"/>
            <a:ext cx="7076751" cy="7457494"/>
            <a:chOff x="0" y="0"/>
            <a:chExt cx="9435667" cy="9943325"/>
          </a:xfrm>
        </p:grpSpPr>
        <p:pic>
          <p:nvPicPr>
            <p:cNvPr id="4" name="Picture 4"/>
            <p:cNvPicPr>
              <a:picLocks noChangeAspect="1"/>
            </p:cNvPicPr>
            <p:nvPr/>
          </p:nvPicPr>
          <p:blipFill>
            <a:blip r:embed="rId3"/>
            <a:srcRect t="2482" b="2482"/>
            <a:stretch>
              <a:fillRect/>
            </a:stretch>
          </p:blipFill>
          <p:spPr>
            <a:xfrm>
              <a:off x="0" y="0"/>
              <a:ext cx="9435667" cy="9943325"/>
            </a:xfrm>
            <a:prstGeom prst="rect">
              <a:avLst/>
            </a:prstGeom>
          </p:spPr>
        </p:pic>
      </p:grpSp>
      <p:grpSp>
        <p:nvGrpSpPr>
          <p:cNvPr id="5" name="Group 5"/>
          <p:cNvGrpSpPr/>
          <p:nvPr/>
        </p:nvGrpSpPr>
        <p:grpSpPr>
          <a:xfrm rot="0">
            <a:off x="1028700" y="6965218"/>
            <a:ext cx="3274935" cy="3321782"/>
            <a:chOff x="0" y="0"/>
            <a:chExt cx="4366581" cy="4429042"/>
          </a:xfrm>
        </p:grpSpPr>
        <p:pic>
          <p:nvPicPr>
            <p:cNvPr id="6" name="Picture 6"/>
            <p:cNvPicPr>
              <a:picLocks noChangeAspect="1"/>
            </p:cNvPicPr>
            <p:nvPr/>
          </p:nvPicPr>
          <p:blipFill>
            <a:blip r:embed="rId4"/>
            <a:srcRect l="8912" r="25361"/>
            <a:stretch>
              <a:fillRect/>
            </a:stretch>
          </p:blipFill>
          <p:spPr>
            <a:xfrm>
              <a:off x="0" y="0"/>
              <a:ext cx="4366581" cy="4429042"/>
            </a:xfrm>
            <a:prstGeom prst="rect">
              <a:avLst/>
            </a:prstGeom>
          </p:spPr>
        </p:pic>
      </p:grpSp>
      <p:grpSp>
        <p:nvGrpSpPr>
          <p:cNvPr id="7" name="Group 7"/>
          <p:cNvGrpSpPr/>
          <p:nvPr/>
        </p:nvGrpSpPr>
        <p:grpSpPr>
          <a:xfrm rot="0">
            <a:off x="5113665" y="6965218"/>
            <a:ext cx="2413139" cy="3500147"/>
            <a:chOff x="0" y="0"/>
            <a:chExt cx="3217519" cy="4666863"/>
          </a:xfrm>
        </p:grpSpPr>
        <p:pic>
          <p:nvPicPr>
            <p:cNvPr id="8" name="Picture 8"/>
            <p:cNvPicPr>
              <a:picLocks noChangeAspect="1"/>
            </p:cNvPicPr>
            <p:nvPr/>
          </p:nvPicPr>
          <p:blipFill>
            <a:blip r:embed="rId5"/>
            <a:srcRect t="1591" b="1591"/>
            <a:stretch>
              <a:fillRect/>
            </a:stretch>
          </p:blipFill>
          <p:spPr>
            <a:xfrm>
              <a:off x="0" y="0"/>
              <a:ext cx="3217519" cy="4666863"/>
            </a:xfrm>
            <a:prstGeom prst="rect">
              <a:avLst/>
            </a:prstGeom>
          </p:spPr>
        </p:pic>
      </p:grpSp>
      <p:sp>
        <p:nvSpPr>
          <p:cNvPr id="9" name="Freeform 9"/>
          <p:cNvSpPr/>
          <p:nvPr/>
        </p:nvSpPr>
        <p:spPr>
          <a:xfrm>
            <a:off x="7828335" y="6868672"/>
            <a:ext cx="1758609" cy="927666"/>
          </a:xfrm>
          <a:custGeom>
            <a:avLst/>
            <a:gdLst/>
            <a:ahLst/>
            <a:cxnLst/>
            <a:rect l="l" t="t" r="r" b="b"/>
            <a:pathLst>
              <a:path w="1758609" h="927666">
                <a:moveTo>
                  <a:pt x="0" y="0"/>
                </a:moveTo>
                <a:lnTo>
                  <a:pt x="1758609" y="0"/>
                </a:lnTo>
                <a:lnTo>
                  <a:pt x="1758609" y="927667"/>
                </a:lnTo>
                <a:lnTo>
                  <a:pt x="0" y="927667"/>
                </a:lnTo>
                <a:lnTo>
                  <a:pt x="0" y="0"/>
                </a:lnTo>
                <a:close/>
              </a:path>
            </a:pathLst>
          </a:custGeom>
          <a:blipFill>
            <a:blip r:embed="rId6"/>
            <a:stretch>
              <a:fillRect/>
            </a:stretch>
          </a:blipFill>
        </p:spPr>
      </p:sp>
      <p:sp>
        <p:nvSpPr>
          <p:cNvPr id="10" name="TextBox 10"/>
          <p:cNvSpPr txBox="1"/>
          <p:nvPr/>
        </p:nvSpPr>
        <p:spPr>
          <a:xfrm>
            <a:off x="10558236" y="9239250"/>
            <a:ext cx="6807339" cy="286131"/>
          </a:xfrm>
          <a:prstGeom prst="rect">
            <a:avLst/>
          </a:prstGeom>
        </p:spPr>
        <p:txBody>
          <a:bodyPr lIns="0" tIns="0" rIns="0" bIns="0" rtlCol="0" anchor="t">
            <a:spAutoFit/>
          </a:bodyPr>
          <a:lstStyle/>
          <a:p>
            <a:pPr algn="ctr">
              <a:lnSpc>
                <a:spcPts val="2230"/>
              </a:lnSpc>
            </a:pPr>
            <a:r>
              <a:rPr lang="en-US" sz="1800">
                <a:solidFill>
                  <a:srgbClr val="000000"/>
                </a:solidFill>
                <a:latin typeface="Roboto Italics" panose="02000000000000000000"/>
              </a:rPr>
              <a:t>PLOTING BAR GRAPH AFTER UNDER SAMPELING OF DATASET</a:t>
            </a:r>
            <a:endParaRPr lang="en-US" sz="1800">
              <a:solidFill>
                <a:srgbClr val="000000"/>
              </a:solidFill>
              <a:latin typeface="Roboto Italics" panose="02000000000000000000"/>
            </a:endParaRPr>
          </a:p>
        </p:txBody>
      </p:sp>
      <p:sp>
        <p:nvSpPr>
          <p:cNvPr id="11" name="TextBox 11"/>
          <p:cNvSpPr txBox="1"/>
          <p:nvPr/>
        </p:nvSpPr>
        <p:spPr>
          <a:xfrm>
            <a:off x="1028700" y="1680223"/>
            <a:ext cx="9224736" cy="2263775"/>
          </a:xfrm>
          <a:prstGeom prst="rect">
            <a:avLst/>
          </a:prstGeom>
        </p:spPr>
        <p:txBody>
          <a:bodyPr lIns="0" tIns="0" rIns="0" bIns="0" rtlCol="0" anchor="t">
            <a:spAutoFit/>
          </a:bodyPr>
          <a:lstStyle/>
          <a:p>
            <a:pPr>
              <a:lnSpc>
                <a:spcPts val="8800"/>
              </a:lnSpc>
            </a:pPr>
            <a:r>
              <a:rPr lang="en-US" sz="8000">
                <a:solidFill>
                  <a:srgbClr val="FFFFFF"/>
                </a:solidFill>
                <a:latin typeface="Roboto Bold" panose="02000000000000000000"/>
              </a:rPr>
              <a:t>UNDER SAMPELING</a:t>
            </a:r>
            <a:endParaRPr lang="en-US" sz="8000">
              <a:solidFill>
                <a:srgbClr val="FFFFFF"/>
              </a:solidFill>
              <a:latin typeface="Roboto Bold" panose="02000000000000000000"/>
            </a:endParaRPr>
          </a:p>
          <a:p>
            <a:pPr>
              <a:lnSpc>
                <a:spcPts val="8800"/>
              </a:lnSpc>
            </a:pPr>
          </a:p>
        </p:txBody>
      </p:sp>
      <p:sp>
        <p:nvSpPr>
          <p:cNvPr id="12" name="TextBox 12"/>
          <p:cNvSpPr txBox="1"/>
          <p:nvPr/>
        </p:nvSpPr>
        <p:spPr>
          <a:xfrm>
            <a:off x="1028700" y="2980784"/>
            <a:ext cx="6799635" cy="4213860"/>
          </a:xfrm>
          <a:prstGeom prst="rect">
            <a:avLst/>
          </a:prstGeom>
        </p:spPr>
        <p:txBody>
          <a:bodyPr lIns="0" tIns="0" rIns="0" bIns="0" rtlCol="0" anchor="t">
            <a:spAutoFit/>
          </a:bodyPr>
          <a:lstStyle/>
          <a:p>
            <a:pPr>
              <a:lnSpc>
                <a:spcPts val="3720"/>
              </a:lnSpc>
            </a:pPr>
            <a:r>
              <a:rPr lang="en-US" sz="3000">
                <a:solidFill>
                  <a:srgbClr val="FFFFFF"/>
                </a:solidFill>
                <a:latin typeface="Roboto" panose="02000000000000000000"/>
              </a:rPr>
              <a:t>Undersampling refers to a group of techniques designed to balance the class distribution for a classification dataset that has a skewed class distribution.</a:t>
            </a:r>
            <a:endParaRPr lang="en-US" sz="3000">
              <a:solidFill>
                <a:srgbClr val="FFFFFF"/>
              </a:solidFill>
              <a:latin typeface="Roboto" panose="02000000000000000000"/>
            </a:endParaRPr>
          </a:p>
          <a:p>
            <a:pPr>
              <a:lnSpc>
                <a:spcPts val="3720"/>
              </a:lnSpc>
            </a:pPr>
            <a:r>
              <a:rPr lang="en-US" sz="3000">
                <a:solidFill>
                  <a:srgbClr val="FFFFFF"/>
                </a:solidFill>
                <a:latin typeface="Roboto" panose="02000000000000000000"/>
              </a:rPr>
              <a:t>But after Under Sampeling our dataset got small it only contained 117 rows X 13 column which could also lead to </a:t>
            </a:r>
            <a:endParaRPr lang="en-US" sz="3000">
              <a:solidFill>
                <a:srgbClr val="FFFFFF"/>
              </a:solidFill>
              <a:latin typeface="Roboto" panose="02000000000000000000"/>
            </a:endParaRPr>
          </a:p>
          <a:p>
            <a:pPr>
              <a:lnSpc>
                <a:spcPts val="3720"/>
              </a:lnSpc>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01802" flipH="1" flipV="1">
            <a:off x="-5691012" y="-4471784"/>
            <a:ext cx="19510142" cy="18444912"/>
          </a:xfrm>
          <a:custGeom>
            <a:avLst/>
            <a:gdLst/>
            <a:ahLst/>
            <a:cxnLst/>
            <a:rect l="l" t="t" r="r" b="b"/>
            <a:pathLst>
              <a:path w="19510142" h="18444912">
                <a:moveTo>
                  <a:pt x="19510142" y="18444912"/>
                </a:moveTo>
                <a:lnTo>
                  <a:pt x="0" y="18444912"/>
                </a:lnTo>
                <a:lnTo>
                  <a:pt x="0" y="0"/>
                </a:lnTo>
                <a:lnTo>
                  <a:pt x="19510142" y="0"/>
                </a:lnTo>
                <a:lnTo>
                  <a:pt x="19510142" y="18444912"/>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0611267" y="2171247"/>
            <a:ext cx="7060607" cy="7457494"/>
            <a:chOff x="0" y="0"/>
            <a:chExt cx="9414143" cy="9943325"/>
          </a:xfrm>
        </p:grpSpPr>
        <p:pic>
          <p:nvPicPr>
            <p:cNvPr id="4" name="Picture 4"/>
            <p:cNvPicPr>
              <a:picLocks noChangeAspect="1"/>
            </p:cNvPicPr>
            <p:nvPr/>
          </p:nvPicPr>
          <p:blipFill>
            <a:blip r:embed="rId3"/>
            <a:srcRect l="177" r="177"/>
            <a:stretch>
              <a:fillRect/>
            </a:stretch>
          </p:blipFill>
          <p:spPr>
            <a:xfrm>
              <a:off x="0" y="0"/>
              <a:ext cx="9414143" cy="9943325"/>
            </a:xfrm>
            <a:prstGeom prst="rect">
              <a:avLst/>
            </a:prstGeom>
          </p:spPr>
        </p:pic>
      </p:grpSp>
      <p:grpSp>
        <p:nvGrpSpPr>
          <p:cNvPr id="5" name="Group 5"/>
          <p:cNvGrpSpPr/>
          <p:nvPr/>
        </p:nvGrpSpPr>
        <p:grpSpPr>
          <a:xfrm rot="0">
            <a:off x="1028700" y="6965218"/>
            <a:ext cx="3274935" cy="3321782"/>
            <a:chOff x="0" y="0"/>
            <a:chExt cx="4366581" cy="4429042"/>
          </a:xfrm>
        </p:grpSpPr>
        <p:pic>
          <p:nvPicPr>
            <p:cNvPr id="6" name="Picture 6"/>
            <p:cNvPicPr>
              <a:picLocks noChangeAspect="1"/>
            </p:cNvPicPr>
            <p:nvPr/>
          </p:nvPicPr>
          <p:blipFill>
            <a:blip r:embed="rId4"/>
            <a:srcRect l="8912" r="25361"/>
            <a:stretch>
              <a:fillRect/>
            </a:stretch>
          </p:blipFill>
          <p:spPr>
            <a:xfrm>
              <a:off x="0" y="0"/>
              <a:ext cx="4366581" cy="4429042"/>
            </a:xfrm>
            <a:prstGeom prst="rect">
              <a:avLst/>
            </a:prstGeom>
          </p:spPr>
        </p:pic>
      </p:grpSp>
      <p:sp>
        <p:nvSpPr>
          <p:cNvPr id="7" name="Freeform 7"/>
          <p:cNvSpPr/>
          <p:nvPr/>
        </p:nvSpPr>
        <p:spPr>
          <a:xfrm>
            <a:off x="8030713" y="6105580"/>
            <a:ext cx="1836838" cy="968932"/>
          </a:xfrm>
          <a:custGeom>
            <a:avLst/>
            <a:gdLst/>
            <a:ahLst/>
            <a:cxnLst/>
            <a:rect l="l" t="t" r="r" b="b"/>
            <a:pathLst>
              <a:path w="1836838" h="968932">
                <a:moveTo>
                  <a:pt x="0" y="0"/>
                </a:moveTo>
                <a:lnTo>
                  <a:pt x="1836838" y="0"/>
                </a:lnTo>
                <a:lnTo>
                  <a:pt x="1836838" y="968932"/>
                </a:lnTo>
                <a:lnTo>
                  <a:pt x="0" y="968932"/>
                </a:lnTo>
                <a:lnTo>
                  <a:pt x="0" y="0"/>
                </a:lnTo>
                <a:close/>
              </a:path>
            </a:pathLst>
          </a:custGeom>
          <a:blipFill>
            <a:blip r:embed="rId5"/>
            <a:stretch>
              <a:fillRect/>
            </a:stretch>
          </a:blipFill>
        </p:spPr>
      </p:sp>
      <p:grpSp>
        <p:nvGrpSpPr>
          <p:cNvPr id="8" name="Group 8"/>
          <p:cNvGrpSpPr/>
          <p:nvPr/>
        </p:nvGrpSpPr>
        <p:grpSpPr>
          <a:xfrm rot="0">
            <a:off x="4606724" y="6965218"/>
            <a:ext cx="3524700" cy="3728747"/>
            <a:chOff x="0" y="0"/>
            <a:chExt cx="4699600" cy="4971663"/>
          </a:xfrm>
        </p:grpSpPr>
        <p:pic>
          <p:nvPicPr>
            <p:cNvPr id="9" name="Picture 9"/>
            <p:cNvPicPr>
              <a:picLocks noChangeAspect="1"/>
            </p:cNvPicPr>
            <p:nvPr/>
          </p:nvPicPr>
          <p:blipFill>
            <a:blip r:embed="rId6"/>
            <a:srcRect l="18490" r="18490"/>
            <a:stretch>
              <a:fillRect/>
            </a:stretch>
          </p:blipFill>
          <p:spPr>
            <a:xfrm>
              <a:off x="0" y="0"/>
              <a:ext cx="4699600" cy="4971663"/>
            </a:xfrm>
            <a:prstGeom prst="rect">
              <a:avLst/>
            </a:prstGeom>
          </p:spPr>
        </p:pic>
      </p:grpSp>
      <p:sp>
        <p:nvSpPr>
          <p:cNvPr id="10" name="TextBox 10"/>
          <p:cNvSpPr txBox="1"/>
          <p:nvPr/>
        </p:nvSpPr>
        <p:spPr>
          <a:xfrm>
            <a:off x="10864535" y="9609691"/>
            <a:ext cx="6807339" cy="286131"/>
          </a:xfrm>
          <a:prstGeom prst="rect">
            <a:avLst/>
          </a:prstGeom>
        </p:spPr>
        <p:txBody>
          <a:bodyPr lIns="0" tIns="0" rIns="0" bIns="0" rtlCol="0" anchor="t">
            <a:spAutoFit/>
          </a:bodyPr>
          <a:lstStyle/>
          <a:p>
            <a:pPr algn="ctr">
              <a:lnSpc>
                <a:spcPts val="2230"/>
              </a:lnSpc>
            </a:pPr>
            <a:r>
              <a:rPr lang="en-US" sz="1800">
                <a:solidFill>
                  <a:srgbClr val="000000"/>
                </a:solidFill>
                <a:latin typeface="Roboto Italics" panose="02000000000000000000"/>
              </a:rPr>
              <a:t>PLOTING BAR GRAPH AFTER UNDER SAMPELING OF DATASET</a:t>
            </a:r>
            <a:endParaRPr lang="en-US" sz="1800">
              <a:solidFill>
                <a:srgbClr val="000000"/>
              </a:solidFill>
              <a:latin typeface="Roboto Italics" panose="02000000000000000000"/>
            </a:endParaRPr>
          </a:p>
        </p:txBody>
      </p:sp>
      <p:sp>
        <p:nvSpPr>
          <p:cNvPr id="11" name="TextBox 11"/>
          <p:cNvSpPr txBox="1"/>
          <p:nvPr/>
        </p:nvSpPr>
        <p:spPr>
          <a:xfrm>
            <a:off x="1028700" y="844643"/>
            <a:ext cx="12592381" cy="2164716"/>
          </a:xfrm>
          <a:prstGeom prst="rect">
            <a:avLst/>
          </a:prstGeom>
        </p:spPr>
        <p:txBody>
          <a:bodyPr lIns="0" tIns="0" rIns="0" bIns="0" rtlCol="0" anchor="t">
            <a:spAutoFit/>
          </a:bodyPr>
          <a:lstStyle/>
          <a:p>
            <a:pPr>
              <a:lnSpc>
                <a:spcPts val="8470"/>
              </a:lnSpc>
            </a:pPr>
            <a:r>
              <a:rPr lang="en-US" sz="7700">
                <a:solidFill>
                  <a:srgbClr val="FFFFFF"/>
                </a:solidFill>
                <a:latin typeface="Roboto Bold" panose="02000000000000000000"/>
              </a:rPr>
              <a:t>(SMOTE)OVER SAMPELING</a:t>
            </a:r>
            <a:endParaRPr lang="en-US" sz="7700">
              <a:solidFill>
                <a:srgbClr val="FFFFFF"/>
              </a:solidFill>
              <a:latin typeface="Roboto Bold" panose="02000000000000000000"/>
            </a:endParaRPr>
          </a:p>
          <a:p>
            <a:pPr>
              <a:lnSpc>
                <a:spcPts val="8470"/>
              </a:lnSpc>
            </a:pPr>
          </a:p>
        </p:txBody>
      </p:sp>
      <p:sp>
        <p:nvSpPr>
          <p:cNvPr id="12" name="TextBox 12"/>
          <p:cNvSpPr txBox="1"/>
          <p:nvPr/>
        </p:nvSpPr>
        <p:spPr>
          <a:xfrm>
            <a:off x="1028700" y="2641209"/>
            <a:ext cx="7102723" cy="3747135"/>
          </a:xfrm>
          <a:prstGeom prst="rect">
            <a:avLst/>
          </a:prstGeom>
        </p:spPr>
        <p:txBody>
          <a:bodyPr lIns="0" tIns="0" rIns="0" bIns="0" rtlCol="0" anchor="t">
            <a:spAutoFit/>
          </a:bodyPr>
          <a:lstStyle/>
          <a:p>
            <a:pPr>
              <a:lnSpc>
                <a:spcPts val="3720"/>
              </a:lnSpc>
            </a:pPr>
            <a:r>
              <a:rPr lang="en-US" sz="3000">
                <a:solidFill>
                  <a:srgbClr val="FFFFFF"/>
                </a:solidFill>
                <a:latin typeface="Roboto" panose="02000000000000000000"/>
              </a:rPr>
              <a:t>SMOTE (Synthetic Minority Over-sampling Technique) is an oversampling technique where the synthetic samples are generated for the minority class. This algorithm helps to overcome the overfitting problem posed by random oversampling. with a data set frequency of 1320 rows X 13 columns.?</a:t>
            </a:r>
            <a:endParaRPr lang="en-US" sz="3000">
              <a:solidFill>
                <a:srgbClr val="FFFFFF"/>
              </a:solidFill>
              <a:latin typeface="Roboto" panose="020000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6274</Words>
  <Application>WPS Presentation</Application>
  <PresentationFormat>On-screen Show (4:3)</PresentationFormat>
  <Paragraphs>235</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SimSun</vt:lpstr>
      <vt:lpstr>Wingdings</vt:lpstr>
      <vt:lpstr>Roboto Bold</vt:lpstr>
      <vt:lpstr>Roboto</vt:lpstr>
      <vt:lpstr>Canva Sans Bold</vt:lpstr>
      <vt:lpstr>Canva Sans</vt:lpstr>
      <vt:lpstr>Roboto Italics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fertility</dc:title>
  <dc:creator/>
  <cp:lastModifiedBy>Harshit-PC</cp:lastModifiedBy>
  <cp:revision>5</cp:revision>
  <dcterms:created xsi:type="dcterms:W3CDTF">2006-08-16T00:00:00Z</dcterms:created>
  <dcterms:modified xsi:type="dcterms:W3CDTF">2024-02-13T07:46:59Z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6E567CA6AE9C4E0FB9D32A292D6DBF00</vt:lpwstr>
  </property>
  <property fmtid="{D5CDD505-2E9C-101B-9397-08002B2CF9AE}" pid="3" name="KSOProductBuildVer">
    <vt:lpwstr>2057-11.2.0.11516</vt:lpwstr>
  </property>
</Properties>
</file>